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18" r:id="rId4"/>
    <p:sldId id="262" r:id="rId6"/>
    <p:sldId id="646" r:id="rId7"/>
    <p:sldId id="1729" r:id="rId8"/>
    <p:sldId id="269" r:id="rId9"/>
    <p:sldId id="1730" r:id="rId10"/>
    <p:sldId id="1735" r:id="rId11"/>
    <p:sldId id="1748" r:id="rId12"/>
    <p:sldId id="1738" r:id="rId13"/>
    <p:sldId id="1739" r:id="rId14"/>
    <p:sldId id="1731" r:id="rId15"/>
    <p:sldId id="1750" r:id="rId16"/>
    <p:sldId id="1780" r:id="rId17"/>
    <p:sldId id="1781" r:id="rId18"/>
    <p:sldId id="1771" r:id="rId19"/>
    <p:sldId id="1772" r:id="rId20"/>
    <p:sldId id="1751" r:id="rId21"/>
    <p:sldId id="1752" r:id="rId22"/>
    <p:sldId id="1774" r:id="rId23"/>
    <p:sldId id="1776" r:id="rId24"/>
    <p:sldId id="1777" r:id="rId25"/>
    <p:sldId id="1778" r:id="rId26"/>
    <p:sldId id="1753" r:id="rId27"/>
    <p:sldId id="1769" r:id="rId28"/>
    <p:sldId id="1768" r:id="rId29"/>
    <p:sldId id="1754" r:id="rId30"/>
    <p:sldId id="1755" r:id="rId31"/>
    <p:sldId id="1770" r:id="rId32"/>
    <p:sldId id="1773" r:id="rId33"/>
    <p:sldId id="1756" r:id="rId34"/>
    <p:sldId id="1823" r:id="rId35"/>
    <p:sldId id="1825" r:id="rId36"/>
    <p:sldId id="1844" r:id="rId37"/>
    <p:sldId id="1846" r:id="rId38"/>
    <p:sldId id="1845" r:id="rId39"/>
    <p:sldId id="1848" r:id="rId40"/>
    <p:sldId id="1847" r:id="rId41"/>
    <p:sldId id="1808" r:id="rId42"/>
    <p:sldId id="1809" r:id="rId43"/>
    <p:sldId id="1810" r:id="rId44"/>
    <p:sldId id="1811" r:id="rId45"/>
    <p:sldId id="1812" r:id="rId46"/>
    <p:sldId id="1813" r:id="rId47"/>
    <p:sldId id="1814" r:id="rId48"/>
    <p:sldId id="1815" r:id="rId49"/>
    <p:sldId id="1841" r:id="rId50"/>
    <p:sldId id="1842" r:id="rId51"/>
    <p:sldId id="1843" r:id="rId52"/>
    <p:sldId id="1734" r:id="rId53"/>
    <p:sldId id="274" r:id="rId54"/>
    <p:sldId id="1817" r:id="rId55"/>
    <p:sldId id="1849" r:id="rId56"/>
    <p:sldId id="1850" r:id="rId57"/>
    <p:sldId id="1851" r:id="rId58"/>
    <p:sldId id="1852" r:id="rId59"/>
    <p:sldId id="1736" r:id="rId60"/>
    <p:sldId id="1761" r:id="rId61"/>
    <p:sldId id="1853" r:id="rId62"/>
    <p:sldId id="627" r:id="rId63"/>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18"/>
            <p14:sldId id="262"/>
            <p14:sldId id="646"/>
            <p14:sldId id="1729"/>
            <p14:sldId id="269"/>
            <p14:sldId id="1730"/>
            <p14:sldId id="1735"/>
            <p14:sldId id="1748"/>
            <p14:sldId id="1738"/>
            <p14:sldId id="1739"/>
            <p14:sldId id="1731"/>
            <p14:sldId id="1750"/>
            <p14:sldId id="1780"/>
            <p14:sldId id="1781"/>
            <p14:sldId id="1771"/>
            <p14:sldId id="1772"/>
            <p14:sldId id="1751"/>
            <p14:sldId id="1752"/>
            <p14:sldId id="1774"/>
            <p14:sldId id="1776"/>
            <p14:sldId id="1777"/>
            <p14:sldId id="1778"/>
            <p14:sldId id="1753"/>
            <p14:sldId id="1769"/>
            <p14:sldId id="1768"/>
            <p14:sldId id="1754"/>
            <p14:sldId id="1755"/>
            <p14:sldId id="1770"/>
            <p14:sldId id="1773"/>
            <p14:sldId id="1756"/>
            <p14:sldId id="1823"/>
            <p14:sldId id="1825"/>
            <p14:sldId id="1844"/>
            <p14:sldId id="1846"/>
            <p14:sldId id="1845"/>
            <p14:sldId id="1848"/>
            <p14:sldId id="1847"/>
            <p14:sldId id="1808"/>
            <p14:sldId id="1809"/>
            <p14:sldId id="1810"/>
            <p14:sldId id="1811"/>
            <p14:sldId id="1812"/>
            <p14:sldId id="1813"/>
            <p14:sldId id="1814"/>
            <p14:sldId id="1815"/>
            <p14:sldId id="1841"/>
            <p14:sldId id="1842"/>
            <p14:sldId id="1843"/>
            <p14:sldId id="1734"/>
            <p14:sldId id="274"/>
            <p14:sldId id="1817"/>
            <p14:sldId id="1849"/>
            <p14:sldId id="1850"/>
            <p14:sldId id="1851"/>
            <p14:sldId id="1852"/>
            <p14:sldId id="1736"/>
            <p14:sldId id="1761"/>
            <p14:sldId id="1853"/>
            <p14:sldId id="62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FBFBF"/>
    <a:srgbClr val="9A0001"/>
    <a:srgbClr val="CEAB6E"/>
    <a:srgbClr val="A6A6A6"/>
    <a:srgbClr val="B1B1B1"/>
    <a:srgbClr val="063771"/>
    <a:srgbClr val="222A35"/>
    <a:srgbClr val="A2334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3325" autoAdjust="0"/>
  </p:normalViewPr>
  <p:slideViewPr>
    <p:cSldViewPr snapToGrid="0">
      <p:cViewPr>
        <p:scale>
          <a:sx n="79" d="100"/>
          <a:sy n="79" d="100"/>
        </p:scale>
        <p:origin x="245" y="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10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tags" Target="tags/tag28.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MySQL ---&gt; </a:t>
            </a:r>
            <a:r>
              <a:rPr lang="en-US" altLang="zh-CN" dirty="0" err="1"/>
              <a:t>MysqlReader</a:t>
            </a:r>
            <a:r>
              <a:rPr lang="en-US" altLang="zh-CN" dirty="0"/>
              <a:t> ---&gt; Framework ----&gt; </a:t>
            </a:r>
            <a:r>
              <a:rPr lang="en-US" altLang="zh-CN" dirty="0" err="1"/>
              <a:t>HDFSWriter</a:t>
            </a:r>
            <a:r>
              <a:rPr lang="en-US" altLang="zh-CN" dirty="0"/>
              <a:t> ---&gt; HDFS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这两张图凑地方用的，可要可不要。</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我们在方框内填入我们</a:t>
            </a:r>
            <a:r>
              <a:rPr lang="en-US" altLang="zh-CN"/>
              <a:t>nginx</a:t>
            </a:r>
            <a:r>
              <a:rPr lang="zh-CN" altLang="en-US"/>
              <a:t>服务器的地址后，每当广告被曝光或者点击后，媒体就会向我们的</a:t>
            </a:r>
            <a:r>
              <a:rPr lang="en-US" altLang="zh-CN">
                <a:sym typeface="+mn-ea"/>
              </a:rPr>
              <a:t>nginx</a:t>
            </a:r>
            <a:r>
              <a:rPr lang="zh-CN" altLang="en-US">
                <a:sym typeface="+mn-ea"/>
              </a:rPr>
              <a:t>服务器发送</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HTTP请求上报数据，再由我们的服务器将</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数据落盘到日志文件中</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，为后续</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和</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所用。</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52FF"/>
                </a:solidFill>
                <a:effectLst/>
                <a:latin typeface="system-ui"/>
              </a:rPr>
              <a:t>第一个问题，现有推荐算法的特征输入信息大多只有属性的取值，而忽视了属性之间的层级关系。</a:t>
            </a:r>
            <a:r>
              <a:rPr lang="zh-CN" altLang="en-US" b="0" i="0" dirty="0">
                <a:effectLst/>
                <a:latin typeface="system-ui"/>
              </a:rPr>
              <a:t>现有推荐算法的输入是每个属性的具体取值，比如广告</a:t>
            </a:r>
            <a:r>
              <a:rPr lang="en-US" altLang="zh-CN" b="0" i="0" dirty="0">
                <a:effectLst/>
                <a:latin typeface="system-ui"/>
              </a:rPr>
              <a:t>id</a:t>
            </a:r>
            <a:r>
              <a:rPr lang="zh-CN" altLang="en-US" b="0" i="0" dirty="0">
                <a:effectLst/>
                <a:latin typeface="system-ui"/>
              </a:rPr>
              <a:t>、广告主</a:t>
            </a:r>
            <a:r>
              <a:rPr lang="en-US" altLang="zh-CN" b="0" i="0" dirty="0">
                <a:effectLst/>
                <a:latin typeface="system-ui"/>
              </a:rPr>
              <a:t>id</a:t>
            </a:r>
            <a:r>
              <a:rPr lang="zh-CN" altLang="en-US" b="0" i="0" dirty="0">
                <a:effectLst/>
                <a:latin typeface="system-ui"/>
              </a:rPr>
              <a:t>、行业</a:t>
            </a:r>
            <a:r>
              <a:rPr lang="en-US" altLang="zh-CN" b="0" i="0" dirty="0">
                <a:effectLst/>
                <a:latin typeface="system-ui"/>
              </a:rPr>
              <a:t>id</a:t>
            </a:r>
            <a:r>
              <a:rPr lang="zh-CN" altLang="en-US" b="0" i="0" dirty="0">
                <a:effectLst/>
                <a:latin typeface="system-ui"/>
              </a:rPr>
              <a:t>。现有推荐算法并不知道如下图箭头所示，这些属性之间还有很多层级的关系。比如一个广告</a:t>
            </a:r>
            <a:r>
              <a:rPr lang="en-US" altLang="zh-CN" b="0" i="0" dirty="0">
                <a:effectLst/>
                <a:latin typeface="system-ui"/>
              </a:rPr>
              <a:t>A</a:t>
            </a:r>
            <a:r>
              <a:rPr lang="zh-CN" altLang="en-US" b="0" i="0" dirty="0">
                <a:effectLst/>
                <a:latin typeface="system-ui"/>
              </a:rPr>
              <a:t>属于某个广告主</a:t>
            </a:r>
            <a:r>
              <a:rPr lang="en-US" altLang="zh-CN" b="0" i="0" dirty="0">
                <a:effectLst/>
                <a:latin typeface="system-ui"/>
              </a:rPr>
              <a:t>B</a:t>
            </a:r>
            <a:r>
              <a:rPr lang="zh-CN" altLang="en-US" b="0" i="0" dirty="0">
                <a:effectLst/>
                <a:latin typeface="system-ui"/>
              </a:rPr>
              <a:t>，广告主</a:t>
            </a:r>
            <a:r>
              <a:rPr lang="en-US" altLang="zh-CN" b="0" i="0" dirty="0">
                <a:effectLst/>
                <a:latin typeface="system-ui"/>
              </a:rPr>
              <a:t>B</a:t>
            </a:r>
            <a:r>
              <a:rPr lang="zh-CN" altLang="en-US" b="0" i="0" dirty="0">
                <a:effectLst/>
                <a:latin typeface="system-ui"/>
              </a:rPr>
              <a:t>又是属于某个行业</a:t>
            </a:r>
            <a:r>
              <a:rPr lang="en-US" altLang="zh-CN" b="0" i="0" dirty="0">
                <a:effectLst/>
                <a:latin typeface="system-ui"/>
              </a:rPr>
              <a:t>C</a:t>
            </a:r>
            <a:endParaRPr lang="en-US" altLang="zh-CN" b="0" i="0" dirty="0">
              <a:effectLst/>
              <a:latin typeface="system-ui"/>
            </a:endParaRPr>
          </a:p>
          <a:p>
            <a:r>
              <a:rPr lang="zh-CN" altLang="en-US" b="0" i="0" dirty="0">
                <a:solidFill>
                  <a:srgbClr val="0052FF"/>
                </a:solidFill>
                <a:effectLst/>
                <a:latin typeface="system-ui"/>
              </a:rPr>
              <a:t>这种层级关系在真实推荐系统里面是广泛存在，并且蕴含有对于点击率预估重要的参考信息。</a:t>
            </a:r>
            <a:r>
              <a:rPr lang="zh-CN" altLang="en-US" b="0" i="0" dirty="0">
                <a:effectLst/>
                <a:latin typeface="system-ui"/>
              </a:rPr>
              <a:t>比如一个游戏发行商腾讯为新游戏</a:t>
            </a:r>
            <a:r>
              <a:rPr lang="en-US" altLang="zh-CN" b="0" i="0" dirty="0">
                <a:effectLst/>
                <a:latin typeface="system-ui"/>
              </a:rPr>
              <a:t>《</a:t>
            </a:r>
            <a:r>
              <a:rPr lang="zh-CN" altLang="en-US" b="0" i="0" dirty="0">
                <a:effectLst/>
                <a:latin typeface="system-ui"/>
              </a:rPr>
              <a:t>使命召唤</a:t>
            </a:r>
            <a:r>
              <a:rPr lang="en-US" altLang="zh-CN" b="0" i="0" dirty="0">
                <a:effectLst/>
                <a:latin typeface="system-ui"/>
              </a:rPr>
              <a:t>》</a:t>
            </a:r>
            <a:r>
              <a:rPr lang="zh-CN" altLang="en-US" b="0" i="0" dirty="0">
                <a:effectLst/>
                <a:latin typeface="system-ui"/>
              </a:rPr>
              <a:t>发布了一个广告。这里</a:t>
            </a:r>
            <a:r>
              <a:rPr lang="en-US" altLang="zh-CN" b="0" i="0" dirty="0">
                <a:effectLst/>
                <a:latin typeface="system-ui"/>
              </a:rPr>
              <a:t>《</a:t>
            </a:r>
            <a:r>
              <a:rPr lang="zh-CN" altLang="en-US" b="0" i="0" dirty="0">
                <a:effectLst/>
                <a:latin typeface="system-ui"/>
              </a:rPr>
              <a:t>使命召唤</a:t>
            </a:r>
            <a:r>
              <a:rPr lang="en-US" altLang="zh-CN" b="0" i="0" dirty="0">
                <a:effectLst/>
                <a:latin typeface="system-ui"/>
              </a:rPr>
              <a:t>》</a:t>
            </a:r>
            <a:r>
              <a:rPr lang="zh-CN" altLang="en-US" b="0" i="0" dirty="0">
                <a:effectLst/>
                <a:latin typeface="system-ui"/>
              </a:rPr>
              <a:t>广告</a:t>
            </a:r>
            <a:r>
              <a:rPr lang="en-US" altLang="zh-CN" b="0" i="0" dirty="0">
                <a:effectLst/>
                <a:latin typeface="system-ui"/>
              </a:rPr>
              <a:t>-&gt;</a:t>
            </a:r>
            <a:r>
              <a:rPr lang="zh-CN" altLang="en-US" b="0" i="0" dirty="0">
                <a:effectLst/>
                <a:latin typeface="system-ui"/>
              </a:rPr>
              <a:t>发行商腾讯</a:t>
            </a:r>
            <a:r>
              <a:rPr lang="en-US" altLang="zh-CN" b="0" i="0" dirty="0">
                <a:effectLst/>
                <a:latin typeface="system-ui"/>
              </a:rPr>
              <a:t>-&gt;</a:t>
            </a:r>
            <a:r>
              <a:rPr lang="zh-CN" altLang="en-US" b="0" i="0" dirty="0">
                <a:effectLst/>
                <a:latin typeface="system-ui"/>
              </a:rPr>
              <a:t>游戏行业三个特征属性取值之间就是存在层级关系的。如果推荐算法知道这种层级关系，在</a:t>
            </a:r>
            <a:r>
              <a:rPr lang="en-US" altLang="zh-CN" b="0" i="0" dirty="0">
                <a:effectLst/>
                <a:latin typeface="system-ui"/>
              </a:rPr>
              <a:t>《</a:t>
            </a:r>
            <a:r>
              <a:rPr lang="zh-CN" altLang="en-US" b="0" i="0" dirty="0">
                <a:effectLst/>
                <a:latin typeface="system-ui"/>
              </a:rPr>
              <a:t>使命召唤</a:t>
            </a:r>
            <a:r>
              <a:rPr lang="en-US" altLang="zh-CN" b="0" i="0" dirty="0">
                <a:effectLst/>
                <a:latin typeface="system-ui"/>
              </a:rPr>
              <a:t>》</a:t>
            </a:r>
            <a:r>
              <a:rPr lang="zh-CN" altLang="en-US" b="0" i="0" dirty="0">
                <a:effectLst/>
                <a:latin typeface="system-ui"/>
              </a:rPr>
              <a:t>广告本身转化数据稀疏的时候，它就能够在一定程度上参考发行商腾讯、游戏行业等更高层级属性对应的更丰富的转化数据来做优化单个广告的预估效果。</a:t>
            </a:r>
            <a:endParaRPr lang="en-US" altLang="zh-CN" b="0" i="0" dirty="0">
              <a:effectLst/>
              <a:latin typeface="system-ui"/>
            </a:endParaRPr>
          </a:p>
          <a:p>
            <a:r>
              <a:rPr lang="zh-CN" altLang="en-US" b="0" i="0" dirty="0">
                <a:solidFill>
                  <a:srgbClr val="0052FF"/>
                </a:solidFill>
                <a:effectLst/>
                <a:latin typeface="system-ui"/>
              </a:rPr>
              <a:t>第二个问题，现有推荐算法的用户兴趣建模部分，专注于挖掘用户对于广告个体的兴趣，忽视了用户对于广告属性的意向和广告交叉用户属性的意向。</a:t>
            </a:r>
            <a:r>
              <a:rPr lang="zh-CN" altLang="en-US" b="0" i="0" dirty="0">
                <a:solidFill>
                  <a:srgbClr val="FFA900"/>
                </a:solidFill>
                <a:effectLst/>
                <a:latin typeface="system-ui"/>
              </a:rPr>
              <a:t>同样这些被忽视的用户和广告交叉属性的意向对于点击率预估有重要的参考信息。</a:t>
            </a:r>
            <a:r>
              <a:rPr lang="zh-CN" altLang="en-US" b="0" i="0" dirty="0">
                <a:solidFill>
                  <a:srgbClr val="000000"/>
                </a:solidFill>
                <a:effectLst/>
                <a:latin typeface="system-ui"/>
              </a:rPr>
              <a:t>举例来说，小明点击一个李宁运动服的广告，主要原因可能是因为小明对于李宁这个品牌有很强的意向。那这种情况下，给小明推荐李宁的鞋子，他也是很有可能会点击的。反过来，小红点击了一个美妆的广告，主要原因可能是她是年轻女性。那这种情况下，把这个广告推给更多的年轻女性也是很有可能会被点击的。</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Arial" panose="020B0604020202020204" pitchFamily="34" charset="0"/>
              <a:buChar char="•"/>
            </a:pPr>
            <a:r>
              <a:rPr lang="zh-CN" altLang="en-US" b="0" i="0" dirty="0">
                <a:effectLst/>
                <a:latin typeface="system-ui"/>
              </a:rPr>
              <a:t>首先，通过属性树构建和信息聚合来给各个属性赋予初始向量，这个初始向量中就包含了属性间的层级结构信息。</a:t>
            </a:r>
            <a:endParaRPr lang="zh-CN" altLang="en-US" b="0" i="0" dirty="0">
              <a:effectLst/>
              <a:latin typeface="system-ui"/>
            </a:endParaRPr>
          </a:p>
          <a:p>
            <a:pPr algn="just">
              <a:buFont typeface="Arial" panose="020B0604020202020204" pitchFamily="34" charset="0"/>
              <a:buChar char="•"/>
            </a:pPr>
            <a:r>
              <a:rPr lang="zh-CN" altLang="en-US" b="0" i="0" dirty="0">
                <a:effectLst/>
                <a:latin typeface="system-ui"/>
              </a:rPr>
              <a:t>然后，构建用户广告点击行为二部图，并进行层级意向建模，输出特征的层级意向建模结果。</a:t>
            </a:r>
            <a:endParaRPr lang="zh-CN" altLang="en-US" b="0" i="0" dirty="0">
              <a:effectLst/>
              <a:latin typeface="system-ui"/>
            </a:endParaRPr>
          </a:p>
          <a:p>
            <a:pPr algn="just">
              <a:buFont typeface="Arial" panose="020B0604020202020204" pitchFamily="34" charset="0"/>
              <a:buChar char="•"/>
            </a:pPr>
            <a:r>
              <a:rPr lang="zh-CN" altLang="en-US" b="0" i="0" dirty="0">
                <a:effectLst/>
                <a:latin typeface="system-ui"/>
              </a:rPr>
              <a:t>最后，基于特征的层级意向建模结果进行点击率预估。</a:t>
            </a:r>
            <a:endParaRPr lang="zh-CN" altLang="en-US" b="0" i="0" dirty="0">
              <a:effectLst/>
              <a:latin typeface="system-ui"/>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该模块主要是将</a:t>
            </a:r>
            <a:r>
              <a:rPr lang="en-US" altLang="zh-CN" dirty="0"/>
              <a:t>RR</a:t>
            </a:r>
            <a:r>
              <a:rPr lang="zh-CN" altLang="en-US" dirty="0"/>
              <a:t>处理完的（</a:t>
            </a:r>
            <a:r>
              <a:rPr lang="en-US" altLang="zh-CN" dirty="0" err="1"/>
              <a:t>key,value</a:t>
            </a:r>
            <a:r>
              <a:rPr lang="zh-CN" altLang="en-US" dirty="0"/>
              <a:t>）数据对，按照</a:t>
            </a:r>
            <a:r>
              <a:rPr lang="en-US" altLang="zh-CN" dirty="0"/>
              <a:t>Canopy</a:t>
            </a:r>
            <a:r>
              <a:rPr lang="zh-CN" altLang="en-US" dirty="0"/>
              <a:t>算法的</a:t>
            </a:r>
            <a:r>
              <a:rPr lang="en-US" altLang="zh-CN" dirty="0"/>
              <a:t>Canopy </a:t>
            </a:r>
            <a:r>
              <a:rPr lang="zh-CN" altLang="en-US" dirty="0"/>
              <a:t>生成策略（如图 </a:t>
            </a:r>
            <a:r>
              <a:rPr lang="en-US" altLang="zh-CN" dirty="0"/>
              <a:t>4-4 </a:t>
            </a:r>
            <a:r>
              <a:rPr lang="zh-CN" altLang="en-US" dirty="0"/>
              <a:t>所示）加入到某个 </a:t>
            </a:r>
            <a:r>
              <a:rPr lang="en-US" altLang="zh-CN" dirty="0"/>
              <a:t>Canopy </a:t>
            </a:r>
            <a:r>
              <a:rPr lang="zh-CN" altLang="en-US" dirty="0"/>
              <a:t>中，然后将新的 </a:t>
            </a:r>
            <a:r>
              <a:rPr lang="en-US" altLang="zh-CN" dirty="0"/>
              <a:t>key </a:t>
            </a:r>
            <a:r>
              <a:rPr lang="zh-CN" altLang="en-US" dirty="0"/>
              <a:t>和 </a:t>
            </a:r>
            <a:r>
              <a:rPr lang="en-US" altLang="zh-CN" dirty="0"/>
              <a:t>value </a:t>
            </a:r>
            <a:r>
              <a:rPr lang="zh-CN" altLang="en-US" dirty="0"/>
              <a:t>传给 下一步。本文把处理完的 </a:t>
            </a:r>
            <a:r>
              <a:rPr lang="en-US" altLang="zh-CN" dirty="0"/>
              <a:t>key </a:t>
            </a:r>
            <a:r>
              <a:rPr lang="zh-CN" altLang="en-US" dirty="0"/>
              <a:t>设置为一个固定字符串“</a:t>
            </a:r>
            <a:r>
              <a:rPr lang="en-US" altLang="zh-CN" dirty="0"/>
              <a:t>centroid”</a:t>
            </a:r>
            <a:r>
              <a:rPr lang="zh-CN" altLang="en-US" dirty="0"/>
              <a:t>，在后续步骤中 </a:t>
            </a:r>
            <a:r>
              <a:rPr lang="en-US" altLang="zh-CN" dirty="0"/>
              <a:t>Reduce </a:t>
            </a:r>
            <a:r>
              <a:rPr lang="zh-CN" altLang="en-US" dirty="0"/>
              <a:t>接收到的数据就是这个唯一的 </a:t>
            </a:r>
            <a:r>
              <a:rPr lang="en-US" altLang="zh-CN" dirty="0"/>
              <a:t>key</a:t>
            </a:r>
            <a:r>
              <a:rPr lang="zh-CN" altLang="en-US" dirty="0"/>
              <a:t>。写入的 </a:t>
            </a:r>
            <a:r>
              <a:rPr lang="en-US" altLang="zh-CN" dirty="0"/>
              <a:t>value </a:t>
            </a:r>
            <a:r>
              <a:rPr lang="zh-CN" altLang="en-US" dirty="0"/>
              <a:t>是每个 </a:t>
            </a:r>
            <a:r>
              <a:rPr lang="en-US" altLang="zh-CN" dirty="0"/>
              <a:t>Canopy </a:t>
            </a:r>
            <a:r>
              <a:rPr lang="zh-CN" altLang="en-US" dirty="0"/>
              <a:t>的中心 点（</a:t>
            </a:r>
            <a:r>
              <a:rPr lang="en-US" altLang="zh-CN" dirty="0"/>
              <a:t>Vector</a:t>
            </a:r>
            <a:r>
              <a:rPr lang="zh-CN" altLang="en-US" dirty="0"/>
              <a:t>），需要注意的是，这里的 </a:t>
            </a:r>
            <a:r>
              <a:rPr lang="en-US" altLang="zh-CN" dirty="0"/>
              <a:t>Canopy </a:t>
            </a:r>
            <a:r>
              <a:rPr lang="zh-CN" altLang="en-US" dirty="0"/>
              <a:t>只是当前的 </a:t>
            </a:r>
            <a:r>
              <a:rPr lang="en-US" altLang="zh-CN" dirty="0"/>
              <a:t>map </a:t>
            </a:r>
            <a:r>
              <a:rPr lang="zh-CN" altLang="en-US" dirty="0"/>
              <a:t>所处理的局部数 据形成的。经过 </a:t>
            </a:r>
            <a:r>
              <a:rPr lang="en-US" altLang="zh-CN" dirty="0"/>
              <a:t>map </a:t>
            </a:r>
            <a:r>
              <a:rPr lang="zh-CN" altLang="en-US" dirty="0"/>
              <a:t>操作后，在各个 </a:t>
            </a:r>
            <a:r>
              <a:rPr lang="en-US" altLang="zh-CN" dirty="0"/>
              <a:t>slave </a:t>
            </a:r>
            <a:r>
              <a:rPr lang="zh-CN" altLang="en-US" dirty="0"/>
              <a:t>将会初步形成局部的 </a:t>
            </a:r>
            <a:r>
              <a:rPr lang="en-US" altLang="zh-CN" dirty="0"/>
              <a:t>Canopy</a:t>
            </a:r>
            <a:r>
              <a:rPr lang="zh-CN" altLang="en-US" dirty="0"/>
              <a:t>，其中部 分与本地中心的距离 </a:t>
            </a:r>
            <a:r>
              <a:rPr lang="en-US" altLang="zh-CN" dirty="0"/>
              <a:t>L </a:t>
            </a:r>
            <a:r>
              <a:rPr lang="zh-CN" altLang="en-US" dirty="0"/>
              <a:t>在 </a:t>
            </a:r>
            <a:r>
              <a:rPr lang="en-US" altLang="zh-CN" dirty="0"/>
              <a:t>T2&lt;L</a:t>
            </a:r>
            <a:endParaRPr lang="en-US" altLang="zh-CN" dirty="0"/>
          </a:p>
          <a:p>
            <a:endParaRPr lang="en-US" altLang="zh-CN" dirty="0"/>
          </a:p>
          <a:p>
            <a:endParaRPr lang="en-US" altLang="zh-CN" dirty="0"/>
          </a:p>
          <a:p>
            <a:r>
              <a:rPr lang="zh-CN" altLang="en-US" dirty="0"/>
              <a:t>这个模块跟前面的 </a:t>
            </a:r>
            <a:r>
              <a:rPr lang="en-US" altLang="zh-CN" dirty="0"/>
              <a:t>Map </a:t>
            </a:r>
            <a:r>
              <a:rPr lang="zh-CN" altLang="en-US" dirty="0"/>
              <a:t>模块部分是类似的，都有将点（</a:t>
            </a:r>
            <a:r>
              <a:rPr lang="en-US" altLang="zh-CN" dirty="0"/>
              <a:t>Vector</a:t>
            </a:r>
            <a:r>
              <a:rPr lang="zh-CN" altLang="en-US" dirty="0"/>
              <a:t>）按 </a:t>
            </a:r>
            <a:r>
              <a:rPr lang="en-US" altLang="zh-CN" dirty="0"/>
              <a:t>Canopy </a:t>
            </a:r>
            <a:r>
              <a:rPr lang="zh-CN" altLang="en-US" dirty="0"/>
              <a:t>算法的策略添加到 </a:t>
            </a:r>
            <a:r>
              <a:rPr lang="en-US" altLang="zh-CN" dirty="0"/>
              <a:t>Canopy </a:t>
            </a:r>
            <a:r>
              <a:rPr lang="zh-CN" altLang="en-US" dirty="0"/>
              <a:t>中这一步骤，所不同的是一个是局部划分，一个是全 局划分。</a:t>
            </a:r>
            <a:r>
              <a:rPr lang="en-US" altLang="zh-CN" dirty="0"/>
              <a:t>Reduce </a:t>
            </a:r>
            <a:r>
              <a:rPr lang="zh-CN" altLang="en-US" dirty="0"/>
              <a:t>在接收到 </a:t>
            </a:r>
            <a:r>
              <a:rPr lang="en-US" altLang="zh-CN" dirty="0"/>
              <a:t>map </a:t>
            </a:r>
            <a:r>
              <a:rPr lang="zh-CN" altLang="en-US" dirty="0"/>
              <a:t>处理后传过来的数据后进行汇总，然后将局部 </a:t>
            </a:r>
            <a:r>
              <a:rPr lang="en-US" altLang="zh-CN" dirty="0"/>
              <a:t>Canopy </a:t>
            </a:r>
            <a:r>
              <a:rPr lang="zh-CN" altLang="en-US" dirty="0"/>
              <a:t>的中心点做重新划分，输出（</a:t>
            </a:r>
            <a:r>
              <a:rPr lang="en-US" altLang="zh-CN" dirty="0"/>
              <a:t>Canopy </a:t>
            </a:r>
            <a:r>
              <a:rPr lang="zh-CN" altLang="en-US" dirty="0"/>
              <a:t>标识，</a:t>
            </a:r>
            <a:r>
              <a:rPr lang="en-US" altLang="zh-CN" dirty="0"/>
              <a:t>Canopy </a:t>
            </a:r>
            <a:r>
              <a:rPr lang="zh-CN" altLang="en-US" dirty="0"/>
              <a:t>对象）这一（</a:t>
            </a:r>
            <a:r>
              <a:rPr lang="en-US" altLang="zh-CN" dirty="0" err="1"/>
              <a:t>key,value</a:t>
            </a:r>
            <a:r>
              <a:rPr lang="zh-CN" altLang="en-US" dirty="0"/>
              <a:t>） 对。因为 </a:t>
            </a:r>
            <a:r>
              <a:rPr lang="en-US" altLang="zh-CN" dirty="0"/>
              <a:t>reduce </a:t>
            </a:r>
            <a:r>
              <a:rPr lang="zh-CN" altLang="en-US" dirty="0"/>
              <a:t>接收到的（</a:t>
            </a:r>
            <a:r>
              <a:rPr lang="en-US" altLang="zh-CN" dirty="0" err="1"/>
              <a:t>key,value</a:t>
            </a:r>
            <a:r>
              <a:rPr lang="zh-CN" altLang="en-US" dirty="0"/>
              <a:t>）对信息，其中的 </a:t>
            </a:r>
            <a:r>
              <a:rPr lang="en-US" altLang="zh-CN" dirty="0"/>
              <a:t>key </a:t>
            </a:r>
            <a:r>
              <a:rPr lang="zh-CN" altLang="en-US" dirty="0"/>
              <a:t>是相同的固定字符串 “</a:t>
            </a:r>
            <a:r>
              <a:rPr lang="en-US" altLang="zh-CN" dirty="0"/>
              <a:t>centroid”</a:t>
            </a:r>
            <a:r>
              <a:rPr lang="zh-CN" altLang="en-US" dirty="0"/>
              <a:t>，因此 </a:t>
            </a:r>
            <a:r>
              <a:rPr lang="en-US" altLang="zh-CN" dirty="0"/>
              <a:t>reduce </a:t>
            </a:r>
            <a:r>
              <a:rPr lang="zh-CN" altLang="en-US" dirty="0"/>
              <a:t>阶段的 </a:t>
            </a:r>
            <a:r>
              <a:rPr lang="en-US" altLang="zh-CN" dirty="0"/>
              <a:t>Canopy </a:t>
            </a:r>
            <a:r>
              <a:rPr lang="zh-CN" altLang="en-US" dirty="0"/>
              <a:t>划分会比 </a:t>
            </a:r>
            <a:r>
              <a:rPr lang="en-US" altLang="zh-CN" dirty="0"/>
              <a:t>map </a:t>
            </a:r>
            <a:r>
              <a:rPr lang="zh-CN" altLang="en-US" dirty="0"/>
              <a:t>阶段更具有全局性，即 那些在 </a:t>
            </a:r>
            <a:r>
              <a:rPr lang="en-US" altLang="zh-CN" dirty="0"/>
              <a:t>map </a:t>
            </a:r>
            <a:r>
              <a:rPr lang="zh-CN" altLang="en-US" dirty="0"/>
              <a:t>阶段中距离 </a:t>
            </a:r>
            <a:r>
              <a:rPr lang="en-US" altLang="zh-CN" dirty="0"/>
              <a:t>L </a:t>
            </a:r>
            <a:r>
              <a:rPr lang="zh-CN" altLang="en-US" dirty="0"/>
              <a:t>在 </a:t>
            </a:r>
            <a:r>
              <a:rPr lang="en-US" altLang="zh-CN" dirty="0"/>
              <a:t>T2&lt;L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group_id</a:t>
            </a:r>
            <a:r>
              <a:rPr lang="zh-CN" altLang="en-US" dirty="0"/>
              <a:t>就是每一条历史数据当中，广告平台用于将广告按照某种逻辑或策略进行分类和管理而设置的。</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信息熵经常用来作为选择最优特征的标准。信息增益</a:t>
            </a:r>
            <a:endParaRPr lang="zh-CN" altLang="en-US" dirty="0"/>
          </a:p>
          <a:p>
            <a:r>
              <a:rPr lang="zh-CN" altLang="en-US" dirty="0"/>
              <a:t>maxDepth： 树的最大深度。控制决策树的复杂度，防止过拟合。默认值为5。</a:t>
            </a:r>
            <a:endParaRPr lang="zh-CN" altLang="en-US" dirty="0"/>
          </a:p>
          <a:p>
            <a:r>
              <a:rPr lang="zh-CN" altLang="en-US" dirty="0"/>
              <a:t>maxBins： 连续特征的离散化的最大数量。默认值为32。增加此值可以使树更适应细粒度的特征，但会增加计算成本。</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config("spark.sql.warehouse.dir", warehouse_location)</a:t>
            </a:r>
            <a:br>
              <a:rPr lang="zh-CN" altLang="en-US" dirty="0">
                <a:latin typeface="Arial" panose="020B0604020202020204" pitchFamily="34" charset="0"/>
                <a:ea typeface="微软雅黑" panose="020B0503020204020204" pitchFamily="34" charset="-122"/>
                <a:cs typeface="+mn-ea"/>
                <a:sym typeface="Arial" panose="020B0604020202020204" pitchFamily="34" charset="0"/>
              </a:rPr>
            </a:br>
            <a:r>
              <a:rPr lang="zh-CN" altLang="en-US" dirty="0">
                <a:latin typeface="Arial" panose="020B0604020202020204" pitchFamily="34" charset="0"/>
                <a:ea typeface="微软雅黑" panose="020B0503020204020204" pitchFamily="34" charset="-122"/>
                <a:cs typeface="+mn-ea"/>
                <a:sym typeface="Arial" panose="020B0604020202020204" pitchFamily="34" charset="0"/>
              </a:rPr>
              <a:t>maxDepth： 树的最大深度。控制决策树的复杂度，防止过拟合。默认值为5。</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dirty="0">
                <a:latin typeface="Arial" panose="020B0604020202020204" pitchFamily="34" charset="0"/>
                <a:ea typeface="微软雅黑" panose="020B0503020204020204" pitchFamily="34" charset="-122"/>
                <a:cs typeface="+mn-ea"/>
                <a:sym typeface="Arial" panose="020B0604020202020204" pitchFamily="34" charset="0"/>
              </a:rPr>
              <a:t>maxBins： 连续特征的离散化的最大数量。默认值为32。增加此值可以使树更适应细粒度的特征，但会增加计算成本。</a:t>
            </a:r>
            <a:br>
              <a:rPr lang="zh-CN" altLang="en-US" dirty="0">
                <a:latin typeface="Arial" panose="020B0604020202020204" pitchFamily="34" charset="0"/>
                <a:ea typeface="微软雅黑" panose="020B0503020204020204" pitchFamily="34" charset="-122"/>
                <a:cs typeface="+mn-ea"/>
                <a:sym typeface="Arial" panose="020B0604020202020204" pitchFamily="34" charset="0"/>
              </a:rPr>
            </a:b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优化思路：</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StringIndexer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改为</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word2Vec</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等</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53433" y="188531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53433" y="297507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53433" y="406482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42785" y="1836768"/>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42785" y="292021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42785" y="4003660"/>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38" name="文本占位符 40"/>
          <p:cNvSpPr>
            <a:spLocks noGrp="1"/>
          </p:cNvSpPr>
          <p:nvPr>
            <p:ph type="body" sz="quarter" idx="13" hasCustomPrompt="1"/>
          </p:nvPr>
        </p:nvSpPr>
        <p:spPr>
          <a:xfrm>
            <a:off x="7853433" y="510451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9" name="文本框 38"/>
          <p:cNvSpPr txBox="1"/>
          <p:nvPr userDrawn="1"/>
        </p:nvSpPr>
        <p:spPr>
          <a:xfrm>
            <a:off x="6842785" y="5043346"/>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8.xml"/><Relationship Id="rId3" Type="http://schemas.openxmlformats.org/officeDocument/2006/relationships/image" Target="../media/image13.png"/><Relationship Id="rId2" Type="http://schemas.openxmlformats.org/officeDocument/2006/relationships/tags" Target="../tags/tag1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20.png"/><Relationship Id="rId7"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tags" Target="../tags/tag15.xml"/><Relationship Id="rId4" Type="http://schemas.openxmlformats.org/officeDocument/2006/relationships/image" Target="../media/image18.png"/><Relationship Id="rId3" Type="http://schemas.openxmlformats.org/officeDocument/2006/relationships/tags" Target="../tags/tag14.xml"/><Relationship Id="rId2" Type="http://schemas.openxmlformats.org/officeDocument/2006/relationships/image" Target="../media/image17.png"/><Relationship Id="rId12" Type="http://schemas.openxmlformats.org/officeDocument/2006/relationships/notesSlide" Target="../notesSlides/notesSlide16.xml"/><Relationship Id="rId11" Type="http://schemas.openxmlformats.org/officeDocument/2006/relationships/slideLayout" Target="../slideLayouts/slideLayout8.xml"/><Relationship Id="rId10" Type="http://schemas.openxmlformats.org/officeDocument/2006/relationships/image" Target="../media/image21.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image" Target="../media/image29.png"/><Relationship Id="rId3" Type="http://schemas.openxmlformats.org/officeDocument/2006/relationships/tags" Target="../tags/tag19.xml"/><Relationship Id="rId2" Type="http://schemas.openxmlformats.org/officeDocument/2006/relationships/image" Target="../media/image28.png"/><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tags" Target="../tags/tag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tags" Target="../tags/tag23.xml"/><Relationship Id="rId1" Type="http://schemas.openxmlformats.org/officeDocument/2006/relationships/tags" Target="../tags/tag22.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2771675" y="200010"/>
            <a:ext cx="6473072" cy="6457980"/>
            <a:chOff x="2105799" y="20055838"/>
            <a:chExt cx="6748090" cy="6732363"/>
          </a:xfrm>
          <a:solidFill>
            <a:schemeClr val="bg1">
              <a:lumMod val="85000"/>
              <a:alpha val="20000"/>
            </a:schemeClr>
          </a:solidFill>
        </p:grpSpPr>
        <p:sp>
          <p:nvSpPr>
            <p:cNvPr id="96"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9" name="组合 118"/>
          <p:cNvGrpSpPr/>
          <p:nvPr/>
        </p:nvGrpSpPr>
        <p:grpSpPr>
          <a:xfrm>
            <a:off x="5371741" y="375946"/>
            <a:ext cx="1448518" cy="1445140"/>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3" name="矩形 142"/>
          <p:cNvSpPr/>
          <p:nvPr/>
        </p:nvSpPr>
        <p:spPr>
          <a:xfrm>
            <a:off x="1113171" y="2517967"/>
            <a:ext cx="9963463" cy="767390"/>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accent1"/>
                </a:solidFill>
                <a:latin typeface="Arial" panose="020B0604020202020204" pitchFamily="34" charset="0"/>
                <a:ea typeface="微软雅黑" panose="020B0503020204020204" pitchFamily="34" charset="-122"/>
                <a:cs typeface="+mn-ea"/>
              </a:rPr>
              <a:t>基于大数据的广告监测及分析系统</a:t>
            </a:r>
            <a:endParaRPr lang="zh-CN" altLang="en-US" sz="4000" b="1" spc="300" dirty="0">
              <a:solidFill>
                <a:schemeClr val="accent1"/>
              </a:solidFill>
              <a:latin typeface="Arial" panose="020B0604020202020204" pitchFamily="34" charset="0"/>
              <a:ea typeface="微软雅黑" panose="020B0503020204020204" pitchFamily="34" charset="-122"/>
              <a:cs typeface="+mn-ea"/>
            </a:endParaRPr>
          </a:p>
        </p:txBody>
      </p:sp>
      <p:sp>
        <p:nvSpPr>
          <p:cNvPr id="145" name="文本框 144"/>
          <p:cNvSpPr txBox="1"/>
          <p:nvPr/>
        </p:nvSpPr>
        <p:spPr>
          <a:xfrm>
            <a:off x="5542255" y="3713867"/>
            <a:ext cx="1085779"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XXX</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XXX</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XXX</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XXX</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文本框 147"/>
          <p:cNvSpPr txBox="1"/>
          <p:nvPr/>
        </p:nvSpPr>
        <p:spPr>
          <a:xfrm>
            <a:off x="4396033" y="6109993"/>
            <a:ext cx="3399934"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大数据分析与实践 项目报告</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2106891" y="6288048"/>
            <a:ext cx="7978219" cy="0"/>
            <a:chOff x="2158738" y="6288048"/>
            <a:chExt cx="7978219" cy="0"/>
          </a:xfrm>
        </p:grpSpPr>
        <p:cxnSp>
          <p:nvCxnSpPr>
            <p:cNvPr id="5" name="直接连接符 4"/>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2.2 </a:t>
            </a:r>
            <a:r>
              <a:rPr lang="zh-CN" altLang="en-US" dirty="0">
                <a:sym typeface="Arial" panose="020B0604020202020204" pitchFamily="34" charset="0"/>
              </a:rPr>
              <a:t>大数据平台</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custDataLst>
              <p:tags r:id="rId1"/>
            </p:custDataLst>
          </p:nvPr>
        </p:nvSpPr>
        <p:spPr>
          <a:xfrm>
            <a:off x="443230" y="1095375"/>
            <a:ext cx="6105525" cy="932815"/>
          </a:xfrm>
          <a:prstGeom prst="rect">
            <a:avLst/>
          </a:prstGeom>
          <a:noFill/>
        </p:spPr>
        <p:txBody>
          <a:bodyPr wrap="square" rtlCol="0">
            <a:noAutofit/>
            <a:scene3d>
              <a:camera prst="orthographicFront"/>
              <a:lightRig rig="threePt" dir="t"/>
            </a:scene3d>
          </a:bodyPr>
          <a:lstStyle/>
          <a:p>
            <a:pPr algn="l">
              <a:lnSpc>
                <a:spcPct val="120000"/>
              </a:lnSpc>
            </a:pPr>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：是一个开源的数据仓库和查询工具，用于处理和查询大规模的结构化和半结构化数据。</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443230" y="2108200"/>
            <a:ext cx="5960745" cy="829945"/>
          </a:xfrm>
          <a:prstGeom prst="rect">
            <a:avLst/>
          </a:prstGeom>
          <a:noFill/>
        </p:spPr>
        <p:txBody>
          <a:bodyPr wrap="square" rtlCol="0">
            <a:spAutoFit/>
          </a:bodyPr>
          <a:lstStyle/>
          <a:p>
            <a:pPr algn="l">
              <a:lnSpc>
                <a:spcPct val="120000"/>
              </a:lnSpc>
              <a:buClrTx/>
              <a:buSzTx/>
              <a:buFont typeface="Wingdings" panose="05000000000000000000" charset="0"/>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本项目利用Hive构建我们的广告数据仓库，用于存储和管理结构化数据。</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custDataLst>
              <p:tags r:id="rId2"/>
            </p:custDataLst>
          </p:nvPr>
        </p:nvSpPr>
        <p:spPr>
          <a:xfrm>
            <a:off x="443230" y="3806825"/>
            <a:ext cx="6105525" cy="932815"/>
          </a:xfrm>
          <a:prstGeom prst="rect">
            <a:avLst/>
          </a:prstGeom>
          <a:noFill/>
        </p:spPr>
        <p:txBody>
          <a:bodyPr wrap="square" rtlCol="0">
            <a:noAutofit/>
            <a:scene3d>
              <a:camera prst="orthographicFront"/>
              <a:lightRig rig="threePt" dir="t"/>
            </a:scene3d>
          </a:bodyPr>
          <a:lstStyle/>
          <a:p>
            <a:pPr algn="l">
              <a:lnSpc>
                <a:spcPct val="120000"/>
              </a:lnSpc>
            </a:pPr>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Spark</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：Spark是一个开源的、快速的、通用的大数据处理框架，旨在提供高性能的数据处理能力。</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custDataLst>
              <p:tags r:id="rId3"/>
            </p:custDataLst>
          </p:nvPr>
        </p:nvSpPr>
        <p:spPr>
          <a:xfrm>
            <a:off x="443230" y="4820285"/>
            <a:ext cx="5960745" cy="1537857"/>
          </a:xfrm>
          <a:prstGeom prst="rect">
            <a:avLst/>
          </a:prstGeom>
          <a:noFill/>
        </p:spPr>
        <p:txBody>
          <a:bodyPr wrap="square" rtlCol="0">
            <a:spAutoFit/>
          </a:bodyPr>
          <a:lstStyle/>
          <a:p>
            <a:pPr algn="l">
              <a:lnSpc>
                <a:spcPct val="120000"/>
              </a:lnSpc>
              <a:buClrTx/>
              <a:buSzTx/>
              <a:buFont typeface="Wingdings" panose="05000000000000000000" charset="0"/>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Spark 提供了分布式计算的能力且通常比传统的批处理框架（如Hadoop MapReduce）更快，所以本项目利用Spark作为Hive的计算引擎，提高查询性能和数据处理能力。</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descr="hive"/>
          <p:cNvPicPr>
            <a:picLocks noChangeAspect="1"/>
          </p:cNvPicPr>
          <p:nvPr/>
        </p:nvPicPr>
        <p:blipFill>
          <a:blip r:embed="rId4"/>
          <a:stretch>
            <a:fillRect/>
          </a:stretch>
        </p:blipFill>
        <p:spPr>
          <a:xfrm>
            <a:off x="7936230" y="779780"/>
            <a:ext cx="3240405" cy="2649855"/>
          </a:xfrm>
          <a:prstGeom prst="rect">
            <a:avLst/>
          </a:prstGeom>
        </p:spPr>
      </p:pic>
      <p:pic>
        <p:nvPicPr>
          <p:cNvPr id="11" name="图片 10" descr="spark"/>
          <p:cNvPicPr>
            <a:picLocks noChangeAspect="1"/>
          </p:cNvPicPr>
          <p:nvPr/>
        </p:nvPicPr>
        <p:blipFill>
          <a:blip r:embed="rId5"/>
          <a:stretch>
            <a:fillRect/>
          </a:stretch>
        </p:blipFill>
        <p:spPr>
          <a:xfrm>
            <a:off x="7877810" y="3429635"/>
            <a:ext cx="3674110" cy="30391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2.2 </a:t>
            </a:r>
            <a:r>
              <a:rPr lang="zh-CN" altLang="en-US" dirty="0">
                <a:sym typeface="Arial" panose="020B0604020202020204" pitchFamily="34" charset="0"/>
              </a:rPr>
              <a:t>大数据平台</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custDataLst>
              <p:tags r:id="rId1"/>
            </p:custDataLst>
          </p:nvPr>
        </p:nvSpPr>
        <p:spPr>
          <a:xfrm>
            <a:off x="443230" y="3813175"/>
            <a:ext cx="6105525" cy="932815"/>
          </a:xfrm>
          <a:prstGeom prst="rect">
            <a:avLst/>
          </a:prstGeom>
          <a:noFill/>
        </p:spPr>
        <p:txBody>
          <a:bodyPr wrap="square" rtlCol="0">
            <a:noAutofit/>
            <a:scene3d>
              <a:camera prst="orthographicFront"/>
              <a:lightRig rig="threePt" dir="t"/>
            </a:scene3d>
          </a:bodyPr>
          <a:lstStyle/>
          <a:p>
            <a:pPr algn="l">
              <a:lnSpc>
                <a:spcPct val="120000"/>
              </a:lnSpc>
            </a:pPr>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：是一个开源的、分布式的流数据平台，用于构建实时数据流应用程序和处理大规模数据流。</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custDataLst>
              <p:tags r:id="rId2"/>
            </p:custDataLst>
          </p:nvPr>
        </p:nvSpPr>
        <p:spPr>
          <a:xfrm>
            <a:off x="443230" y="1983105"/>
            <a:ext cx="5960745" cy="1198880"/>
          </a:xfrm>
          <a:prstGeom prst="rect">
            <a:avLst/>
          </a:prstGeom>
          <a:noFill/>
        </p:spPr>
        <p:txBody>
          <a:bodyPr wrap="square" rtlCol="0">
            <a:spAutoFit/>
          </a:bodyPr>
          <a:lstStyle/>
          <a:p>
            <a:pPr algn="l">
              <a:lnSpc>
                <a:spcPct val="120000"/>
              </a:lnSpc>
              <a:buClrTx/>
              <a:buSzTx/>
              <a:buFont typeface="Wingdings" panose="05000000000000000000" charset="0"/>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本项目利用Flume采集广告曝光点击数据流的日志文件并将数据暂时写入Kafka进行缓冲，后续再由Flume消费Kafka并将数据写入HDFS。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custDataLst>
              <p:tags r:id="rId3"/>
            </p:custDataLst>
          </p:nvPr>
        </p:nvSpPr>
        <p:spPr>
          <a:xfrm>
            <a:off x="443230" y="1050290"/>
            <a:ext cx="6105525" cy="932815"/>
          </a:xfrm>
          <a:prstGeom prst="rect">
            <a:avLst/>
          </a:prstGeom>
          <a:noFill/>
        </p:spPr>
        <p:txBody>
          <a:bodyPr wrap="square" rtlCol="0">
            <a:noAutofit/>
            <a:scene3d>
              <a:camera prst="orthographicFront"/>
              <a:lightRig rig="threePt" dir="t"/>
            </a:scene3d>
          </a:bodyPr>
          <a:lstStyle/>
          <a:p>
            <a:pPr algn="l">
              <a:lnSpc>
                <a:spcPct val="120000"/>
              </a:lnSpc>
            </a:pPr>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：是一个开源的数据采集和传输工具，用于将数据从不同来源采集并传输到目标系统。</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custDataLst>
              <p:tags r:id="rId4"/>
            </p:custDataLst>
          </p:nvPr>
        </p:nvSpPr>
        <p:spPr>
          <a:xfrm>
            <a:off x="443230" y="4820285"/>
            <a:ext cx="5960745" cy="1198880"/>
          </a:xfrm>
          <a:prstGeom prst="rect">
            <a:avLst/>
          </a:prstGeom>
          <a:noFill/>
        </p:spPr>
        <p:txBody>
          <a:bodyPr wrap="square" rtlCol="0">
            <a:spAutoFit/>
          </a:bodyPr>
          <a:lstStyle/>
          <a:p>
            <a:pPr algn="l">
              <a:lnSpc>
                <a:spcPct val="120000"/>
              </a:lnSpc>
              <a:buClrTx/>
              <a:buSzTx/>
              <a:buFont typeface="Wingdings" panose="05000000000000000000" charset="0"/>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本项目使用Kafka将从Flume接收的数据存储在主题中，允许数据在Kafka中进行缓冲和分发，确保数据的可靠性和持久性。</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flume"/>
          <p:cNvPicPr>
            <a:picLocks noChangeAspect="1"/>
          </p:cNvPicPr>
          <p:nvPr/>
        </p:nvPicPr>
        <p:blipFill>
          <a:blip r:embed="rId5"/>
          <a:stretch>
            <a:fillRect/>
          </a:stretch>
        </p:blipFill>
        <p:spPr>
          <a:xfrm>
            <a:off x="8254365" y="1050290"/>
            <a:ext cx="2974975" cy="2644140"/>
          </a:xfrm>
          <a:prstGeom prst="rect">
            <a:avLst/>
          </a:prstGeom>
        </p:spPr>
      </p:pic>
      <p:pic>
        <p:nvPicPr>
          <p:cNvPr id="10" name="图片 9" descr="kafka"/>
          <p:cNvPicPr>
            <a:picLocks noChangeAspect="1"/>
          </p:cNvPicPr>
          <p:nvPr/>
        </p:nvPicPr>
        <p:blipFill>
          <a:blip r:embed="rId6"/>
          <a:stretch>
            <a:fillRect/>
          </a:stretch>
        </p:blipFill>
        <p:spPr>
          <a:xfrm>
            <a:off x="8071485" y="3740785"/>
            <a:ext cx="3341370" cy="2805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2.3 </a:t>
            </a:r>
            <a:r>
              <a:rPr lang="zh-CN" altLang="en-US" dirty="0">
                <a:sym typeface="Arial" panose="020B0604020202020204" pitchFamily="34" charset="0"/>
              </a:rPr>
              <a:t>集群环境准备</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350520" y="861060"/>
            <a:ext cx="5797550" cy="5005070"/>
          </a:xfrm>
        </p:spPr>
        <p:txBody>
          <a:bodyPr>
            <a:normAutofit/>
          </a:bodyPr>
          <a:lstStyle/>
          <a:p>
            <a:pPr fontAlgn="auto">
              <a:lnSpc>
                <a:spcPct val="140000"/>
              </a:lnSpc>
            </a:pPr>
            <a:r>
              <a:rPr lang="zh-CN" altLang="en-US" dirty="0">
                <a:sym typeface="Arial" panose="020B0604020202020204" pitchFamily="34" charset="0"/>
              </a:rPr>
              <a:t>开发时创建多台虚拟机作为服务器</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在</a:t>
            </a:r>
            <a:r>
              <a:rPr lang="en-US" altLang="zh-CN" dirty="0">
                <a:sym typeface="Arial" panose="020B0604020202020204" pitchFamily="34" charset="0"/>
              </a:rPr>
              <a:t> </a:t>
            </a:r>
            <a:r>
              <a:rPr lang="zh-CN" altLang="en-US" dirty="0">
                <a:sym typeface="Arial" panose="020B0604020202020204" pitchFamily="34" charset="0"/>
              </a:rPr>
              <a:t>hadoop</a:t>
            </a:r>
            <a:r>
              <a:rPr lang="en-US" altLang="zh-CN" dirty="0">
                <a:sym typeface="Arial" panose="020B0604020202020204" pitchFamily="34" charset="0"/>
              </a:rPr>
              <a:t>102</a:t>
            </a:r>
            <a:r>
              <a:rPr lang="zh-CN" altLang="en-US" dirty="0">
                <a:sym typeface="Arial" panose="020B0604020202020204" pitchFamily="34" charset="0"/>
              </a:rPr>
              <a:t>、hadoop</a:t>
            </a:r>
            <a:r>
              <a:rPr lang="en-US" altLang="zh-CN" dirty="0">
                <a:sym typeface="Arial" panose="020B0604020202020204" pitchFamily="34" charset="0"/>
              </a:rPr>
              <a:t>103</a:t>
            </a:r>
            <a:r>
              <a:rPr lang="zh-CN" altLang="en-US" dirty="0">
                <a:sym typeface="Arial" panose="020B0604020202020204" pitchFamily="34" charset="0"/>
              </a:rPr>
              <a:t>、hadoop</a:t>
            </a:r>
            <a:r>
              <a:rPr lang="en-US" altLang="zh-CN" dirty="0">
                <a:sym typeface="Arial" panose="020B0604020202020204" pitchFamily="34" charset="0"/>
              </a:rPr>
              <a:t>104 </a:t>
            </a:r>
            <a:r>
              <a:rPr dirty="0">
                <a:sym typeface="Arial" panose="020B0604020202020204" pitchFamily="34" charset="0"/>
              </a:rPr>
              <a:t>上部署</a:t>
            </a:r>
            <a:r>
              <a:rPr lang="en-US" altLang="zh-CN" dirty="0">
                <a:sym typeface="Arial" panose="020B0604020202020204" pitchFamily="34" charset="0"/>
              </a:rPr>
              <a:t> Hadoop </a:t>
            </a:r>
            <a:r>
              <a:rPr dirty="0">
                <a:sym typeface="Arial" panose="020B0604020202020204" pitchFamily="34" charset="0"/>
              </a:rPr>
              <a:t>集群</a:t>
            </a:r>
            <a:r>
              <a:rPr lang="en-US" altLang="zh-CN" dirty="0">
                <a:sym typeface="Arial" panose="020B0604020202020204" pitchFamily="34" charset="0"/>
              </a:rPr>
              <a:t> </a:t>
            </a:r>
            <a:r>
              <a:rPr lang="zh-CN" altLang="en-US" dirty="0">
                <a:sym typeface="Arial" panose="020B0604020202020204" pitchFamily="34" charset="0"/>
              </a:rPr>
              <a:t>。hadoop10</a:t>
            </a:r>
            <a:r>
              <a:rPr lang="en-US" altLang="zh-CN" dirty="0">
                <a:sym typeface="Arial" panose="020B0604020202020204" pitchFamily="34" charset="0"/>
              </a:rPr>
              <a:t>2</a:t>
            </a:r>
            <a:r>
              <a:rPr lang="zh-CN" altLang="en-US" dirty="0">
                <a:sym typeface="Arial" panose="020B0604020202020204" pitchFamily="34" charset="0"/>
              </a:rPr>
              <a:t> 配置为 NameNode，hadoop10</a:t>
            </a:r>
            <a:r>
              <a:rPr lang="en-US" altLang="zh-CN" dirty="0">
                <a:sym typeface="Arial" panose="020B0604020202020204" pitchFamily="34" charset="0"/>
              </a:rPr>
              <a:t>3</a:t>
            </a:r>
            <a:r>
              <a:rPr lang="zh-CN" altLang="en-US" dirty="0">
                <a:sym typeface="Arial" panose="020B0604020202020204" pitchFamily="34" charset="0"/>
              </a:rPr>
              <a:t> 配置为 ResourceManager</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hadoop102、hadoop103 作为日志服务器。在两节点部署 Flume 实时采集广告监测日志文件，Flume 采集的数据会发往 KafKa 集群，再由 hadoop104 节点的 Flume 实例消费 KafKa 数据，并将数据写入 HDFS 相应目录</a:t>
            </a:r>
            <a:endParaRPr lang="zh-CN" altLang="en-US" dirty="0">
              <a:sym typeface="Arial" panose="020B0604020202020204" pitchFamily="34" charset="0"/>
            </a:endParaRPr>
          </a:p>
        </p:txBody>
      </p:sp>
      <p:pic>
        <p:nvPicPr>
          <p:cNvPr id="2" name="图片 1" descr="第2页-2"/>
          <p:cNvPicPr>
            <a:picLocks noChangeAspect="1"/>
          </p:cNvPicPr>
          <p:nvPr/>
        </p:nvPicPr>
        <p:blipFill>
          <a:blip r:embed="rId1"/>
          <a:stretch>
            <a:fillRect/>
          </a:stretch>
        </p:blipFill>
        <p:spPr>
          <a:xfrm>
            <a:off x="6096000" y="3331845"/>
            <a:ext cx="4162425" cy="261747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6096000" y="1480185"/>
            <a:ext cx="5669915" cy="1363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2.3 </a:t>
            </a:r>
            <a:r>
              <a:rPr lang="zh-CN" altLang="en-US" dirty="0">
                <a:sym typeface="Arial" panose="020B0604020202020204" pitchFamily="34" charset="0"/>
              </a:rPr>
              <a:t>集群环境准备</a:t>
            </a:r>
            <a:endParaRPr lang="zh-CN" altLang="en-US" dirty="0">
              <a:sym typeface="Arial" panose="020B0604020202020204" pitchFamily="34" charset="0"/>
            </a:endParaRPr>
          </a:p>
        </p:txBody>
      </p:sp>
      <p:pic>
        <p:nvPicPr>
          <p:cNvPr id="6" name="图片 5"/>
          <p:cNvPicPr>
            <a:picLocks noChangeAspect="1"/>
          </p:cNvPicPr>
          <p:nvPr/>
        </p:nvPicPr>
        <p:blipFill>
          <a:blip r:embed="rId1"/>
          <a:stretch>
            <a:fillRect/>
          </a:stretch>
        </p:blipFill>
        <p:spPr>
          <a:xfrm>
            <a:off x="2062264" y="1137401"/>
            <a:ext cx="8857239" cy="5403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2.2 </a:t>
            </a:r>
            <a:r>
              <a:rPr lang="zh-CN" altLang="en-US" dirty="0">
                <a:sym typeface="Arial" panose="020B0604020202020204" pitchFamily="34" charset="0"/>
              </a:rPr>
              <a:t>集群环境准备</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0" y="1687285"/>
            <a:ext cx="12192000" cy="34834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文本框 29"/>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6947991" y="2961840"/>
            <a:ext cx="3161242"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实现细节</a:t>
            </a: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31"/>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6947991" y="3910893"/>
            <a:ext cx="5065277" cy="52197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Implementation details</a:t>
            </a:r>
            <a:endPar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3.1 </a:t>
            </a:r>
            <a:r>
              <a:rPr lang="zh-CN" altLang="en-US" dirty="0"/>
              <a:t>商品数据采集</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350195" y="1041237"/>
            <a:ext cx="10334017" cy="53531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商品数据采集</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zh-CN" altLang="en-US" dirty="0">
                <a:sym typeface="Arial" panose="020B0604020202020204" pitchFamily="34" charset="0"/>
              </a:rPr>
              <a:t>广告管理平台数据库核心表设计</a:t>
            </a:r>
            <a:endParaRPr lang="zh-CN" altLang="en-US" dirty="0">
              <a:sym typeface="Arial" panose="020B0604020202020204" pitchFamily="34" charset="0"/>
            </a:endParaRPr>
          </a:p>
          <a:p>
            <a:pPr lvl="1" fontAlgn="auto">
              <a:lnSpc>
                <a:spcPct val="140000"/>
              </a:lnSpc>
            </a:pPr>
            <a:endParaRPr lang="zh-CN" altLang="en-US" sz="2000" b="1" dirty="0">
              <a:solidFill>
                <a:schemeClr val="tx1">
                  <a:lumMod val="75000"/>
                  <a:lumOff val="25000"/>
                </a:schemeClr>
              </a:solidFill>
              <a:cs typeface="+mn-ea"/>
              <a:sym typeface="Arial" panose="020B0604020202020204" pitchFamily="34" charset="0"/>
            </a:endParaRPr>
          </a:p>
        </p:txBody>
      </p:sp>
      <p:pic>
        <p:nvPicPr>
          <p:cNvPr id="11" name="图片 10"/>
          <p:cNvPicPr>
            <a:picLocks noChangeAspect="1"/>
          </p:cNvPicPr>
          <p:nvPr>
            <p:custDataLst>
              <p:tags r:id="rId1"/>
            </p:custDataLst>
          </p:nvPr>
        </p:nvPicPr>
        <p:blipFill>
          <a:blip r:embed="rId2"/>
          <a:stretch>
            <a:fillRect/>
          </a:stretch>
        </p:blipFill>
        <p:spPr>
          <a:xfrm>
            <a:off x="4604385" y="1017270"/>
            <a:ext cx="6019800" cy="139446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4733925" y="2411730"/>
            <a:ext cx="5852160" cy="80772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4695825" y="3219450"/>
            <a:ext cx="5890260" cy="1165860"/>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4680585" y="4356735"/>
            <a:ext cx="5943600" cy="1066800"/>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4695825" y="5563235"/>
            <a:ext cx="5943600" cy="838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商品数据采集</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zh-CN" altLang="en-US" dirty="0">
                <a:sym typeface="Arial" panose="020B0604020202020204" pitchFamily="34" charset="0"/>
              </a:rPr>
              <a:t>该数据库中的数据主要用作广告数据仓库的维度表，采用 hadoop</a:t>
            </a:r>
            <a:r>
              <a:rPr lang="en-US" altLang="zh-CN" dirty="0">
                <a:sym typeface="Arial" panose="020B0604020202020204" pitchFamily="34" charset="0"/>
              </a:rPr>
              <a:t>102</a:t>
            </a:r>
            <a:r>
              <a:rPr lang="zh-CN" altLang="en-US" dirty="0">
                <a:sym typeface="Arial" panose="020B0604020202020204" pitchFamily="34" charset="0"/>
              </a:rPr>
              <a:t> 的 DataX 进行每日全量同步</a:t>
            </a:r>
            <a:endParaRPr lang="zh-CN" altLang="en-US" sz="2000" b="1" dirty="0">
              <a:solidFill>
                <a:schemeClr val="tx1">
                  <a:lumMod val="75000"/>
                  <a:lumOff val="25000"/>
                </a:schemeClr>
              </a:solidFill>
              <a:cs typeface="+mn-ea"/>
              <a:sym typeface="Arial" panose="020B0604020202020204" pitchFamily="34" charset="0"/>
            </a:endParaRPr>
          </a:p>
        </p:txBody>
      </p:sp>
      <p:pic>
        <p:nvPicPr>
          <p:cNvPr id="2" name="图片 1" descr="第3页-3"/>
          <p:cNvPicPr>
            <a:picLocks noChangeAspect="1"/>
          </p:cNvPicPr>
          <p:nvPr/>
        </p:nvPicPr>
        <p:blipFill>
          <a:blip r:embed="rId1"/>
          <a:stretch>
            <a:fillRect/>
          </a:stretch>
        </p:blipFill>
        <p:spPr>
          <a:xfrm>
            <a:off x="1328420" y="2209165"/>
            <a:ext cx="9335135" cy="36061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商品数据展示</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en-US" altLang="zh-CN" sz="2000" b="1" dirty="0">
                <a:solidFill>
                  <a:schemeClr val="tx1">
                    <a:lumMod val="75000"/>
                    <a:lumOff val="25000"/>
                  </a:schemeClr>
                </a:solidFill>
                <a:cs typeface="+mn-ea"/>
                <a:sym typeface="Arial" panose="020B0604020202020204" pitchFamily="34" charset="0"/>
              </a:rPr>
              <a:t>MySQL</a:t>
            </a:r>
            <a:r>
              <a:rPr lang="zh-CN" altLang="en-US" sz="2000" b="1" dirty="0">
                <a:solidFill>
                  <a:schemeClr val="tx1">
                    <a:lumMod val="75000"/>
                    <a:lumOff val="25000"/>
                  </a:schemeClr>
                </a:solidFill>
                <a:cs typeface="+mn-ea"/>
                <a:sym typeface="Arial" panose="020B0604020202020204" pitchFamily="34" charset="0"/>
              </a:rPr>
              <a:t>数据库中的数据</a:t>
            </a:r>
            <a:endParaRPr lang="zh-CN" altLang="en-US" sz="2000" b="1" dirty="0">
              <a:solidFill>
                <a:schemeClr val="tx1">
                  <a:lumMod val="75000"/>
                  <a:lumOff val="25000"/>
                </a:schemeClr>
              </a:solidFill>
              <a:cs typeface="+mn-ea"/>
              <a:sym typeface="Arial" panose="020B0604020202020204" pitchFamily="34" charset="0"/>
            </a:endParaRPr>
          </a:p>
        </p:txBody>
      </p:sp>
      <p:pic>
        <p:nvPicPr>
          <p:cNvPr id="4" name="图片 3"/>
          <p:cNvPicPr>
            <a:picLocks noChangeAspect="1"/>
          </p:cNvPicPr>
          <p:nvPr/>
        </p:nvPicPr>
        <p:blipFill>
          <a:blip r:embed="rId1"/>
          <a:stretch>
            <a:fillRect/>
          </a:stretch>
        </p:blipFill>
        <p:spPr>
          <a:xfrm>
            <a:off x="874477" y="2209138"/>
            <a:ext cx="8439150" cy="3286125"/>
          </a:xfrm>
          <a:prstGeom prst="rect">
            <a:avLst/>
          </a:prstGeom>
        </p:spPr>
      </p:pic>
      <p:pic>
        <p:nvPicPr>
          <p:cNvPr id="6" name="图片 5"/>
          <p:cNvPicPr>
            <a:picLocks noChangeAspect="1"/>
          </p:cNvPicPr>
          <p:nvPr/>
        </p:nvPicPr>
        <p:blipFill>
          <a:blip r:embed="rId2"/>
          <a:stretch>
            <a:fillRect/>
          </a:stretch>
        </p:blipFill>
        <p:spPr>
          <a:xfrm>
            <a:off x="7195023" y="2261525"/>
            <a:ext cx="5467350" cy="3181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p:txBody>
          <a:bodyPr/>
          <a:lstStyle/>
          <a:p>
            <a:r>
              <a:rPr lang="zh-CN" altLang="en-US" dirty="0">
                <a:sym typeface="Arial" panose="020B0604020202020204" pitchFamily="34" charset="0"/>
              </a:rPr>
              <a:t>选题背景</a:t>
            </a:r>
            <a:endParaRPr lang="zh-CN" altLang="en-US" dirty="0">
              <a:sym typeface="Arial" panose="020B0604020202020204" pitchFamily="34" charset="0"/>
            </a:endParaRPr>
          </a:p>
        </p:txBody>
      </p:sp>
      <p:sp>
        <p:nvSpPr>
          <p:cNvPr id="40" name="文本占位符 39"/>
          <p:cNvSpPr>
            <a:spLocks noGrp="1"/>
          </p:cNvSpPr>
          <p:nvPr>
            <p:ph type="body" sz="quarter" idx="11"/>
          </p:nvPr>
        </p:nvSpPr>
        <p:spPr/>
        <p:txBody>
          <a:bodyPr>
            <a:normAutofit/>
          </a:bodyPr>
          <a:lstStyle/>
          <a:p>
            <a:r>
              <a:rPr lang="zh-CN" altLang="en-US" dirty="0">
                <a:sym typeface="Arial" panose="020B0604020202020204" pitchFamily="34" charset="0"/>
              </a:rPr>
              <a:t>系统架构</a:t>
            </a:r>
            <a:endParaRPr lang="zh-CN" altLang="en-US" dirty="0">
              <a:sym typeface="Arial" panose="020B0604020202020204" pitchFamily="34" charset="0"/>
            </a:endParaRPr>
          </a:p>
        </p:txBody>
      </p:sp>
      <p:sp>
        <p:nvSpPr>
          <p:cNvPr id="41" name="文本占位符 40"/>
          <p:cNvSpPr>
            <a:spLocks noGrp="1"/>
          </p:cNvSpPr>
          <p:nvPr>
            <p:ph type="body" sz="quarter" idx="12"/>
          </p:nvPr>
        </p:nvSpPr>
        <p:spPr/>
        <p:txBody>
          <a:bodyPr>
            <a:normAutofit fontScale="97500"/>
          </a:bodyPr>
          <a:lstStyle/>
          <a:p>
            <a:r>
              <a:rPr lang="zh-CN" altLang="en-US" dirty="0">
                <a:sym typeface="Arial" panose="020B0604020202020204" pitchFamily="34" charset="0"/>
              </a:rPr>
              <a:t>实现细节</a:t>
            </a:r>
            <a:endParaRPr lang="zh-CN" altLang="en-US" dirty="0">
              <a:sym typeface="Arial" panose="020B0604020202020204" pitchFamily="34" charset="0"/>
            </a:endParaRPr>
          </a:p>
        </p:txBody>
      </p:sp>
      <p:sp>
        <p:nvSpPr>
          <p:cNvPr id="5" name="文本占位符 40"/>
          <p:cNvSpPr txBox="1"/>
          <p:nvPr/>
        </p:nvSpPr>
        <p:spPr>
          <a:xfrm>
            <a:off x="7853432" y="5154578"/>
            <a:ext cx="3055845" cy="487680"/>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Arial" panose="020B0604020202020204" pitchFamily="34" charset="0"/>
              </a:rPr>
              <a:t>其他</a:t>
            </a:r>
            <a:endParaRPr lang="zh-CN" altLang="en-US">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商品数据展示</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en-US" altLang="zh-CN" sz="2000" b="1" dirty="0">
                <a:solidFill>
                  <a:schemeClr val="tx1">
                    <a:lumMod val="75000"/>
                    <a:lumOff val="25000"/>
                  </a:schemeClr>
                </a:solidFill>
                <a:cs typeface="+mn-ea"/>
                <a:sym typeface="Arial" panose="020B0604020202020204" pitchFamily="34" charset="0"/>
              </a:rPr>
              <a:t>Hadoop</a:t>
            </a:r>
            <a:r>
              <a:rPr lang="zh-CN" altLang="en-US" sz="2000" b="1" dirty="0">
                <a:solidFill>
                  <a:schemeClr val="tx1">
                    <a:lumMod val="75000"/>
                    <a:lumOff val="25000"/>
                  </a:schemeClr>
                </a:solidFill>
                <a:cs typeface="+mn-ea"/>
                <a:sym typeface="Arial" panose="020B0604020202020204" pitchFamily="34" charset="0"/>
              </a:rPr>
              <a:t>平台</a:t>
            </a:r>
            <a:endParaRPr lang="zh-CN" altLang="en-US" sz="2000" b="1" dirty="0">
              <a:solidFill>
                <a:schemeClr val="tx1">
                  <a:lumMod val="75000"/>
                  <a:lumOff val="25000"/>
                </a:schemeClr>
              </a:solidFill>
              <a:cs typeface="+mn-ea"/>
              <a:sym typeface="Arial" panose="020B0604020202020204" pitchFamily="34" charset="0"/>
            </a:endParaRPr>
          </a:p>
        </p:txBody>
      </p:sp>
      <p:pic>
        <p:nvPicPr>
          <p:cNvPr id="4" name="图片 3"/>
          <p:cNvPicPr>
            <a:picLocks noChangeAspect="1"/>
          </p:cNvPicPr>
          <p:nvPr/>
        </p:nvPicPr>
        <p:blipFill>
          <a:blip r:embed="rId1"/>
          <a:stretch>
            <a:fillRect/>
          </a:stretch>
        </p:blipFill>
        <p:spPr>
          <a:xfrm>
            <a:off x="0" y="1758822"/>
            <a:ext cx="12192000" cy="50020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商品数据展示</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en-US" altLang="zh-CN" sz="2000" b="1" dirty="0">
                <a:solidFill>
                  <a:schemeClr val="tx1">
                    <a:lumMod val="75000"/>
                    <a:lumOff val="25000"/>
                  </a:schemeClr>
                </a:solidFill>
                <a:cs typeface="+mn-ea"/>
                <a:sym typeface="Arial" panose="020B0604020202020204" pitchFamily="34" charset="0"/>
              </a:rPr>
              <a:t>Hadoop</a:t>
            </a:r>
            <a:r>
              <a:rPr lang="zh-CN" altLang="en-US" sz="2000" b="1" dirty="0">
                <a:solidFill>
                  <a:schemeClr val="tx1">
                    <a:lumMod val="75000"/>
                    <a:lumOff val="25000"/>
                  </a:schemeClr>
                </a:solidFill>
                <a:cs typeface="+mn-ea"/>
                <a:sym typeface="Arial" panose="020B0604020202020204" pitchFamily="34" charset="0"/>
              </a:rPr>
              <a:t>平台</a:t>
            </a:r>
            <a:endParaRPr lang="zh-CN" altLang="en-US" sz="2000" b="1" dirty="0">
              <a:solidFill>
                <a:schemeClr val="tx1">
                  <a:lumMod val="75000"/>
                  <a:lumOff val="25000"/>
                </a:schemeClr>
              </a:solidFill>
              <a:cs typeface="+mn-ea"/>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985277" y="138112"/>
            <a:ext cx="7058025" cy="6581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商品数据展示</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1180465"/>
          </a:xfrm>
        </p:spPr>
        <p:txBody>
          <a:bodyPr>
            <a:normAutofit/>
          </a:bodyPr>
          <a:lstStyle/>
          <a:p>
            <a:pPr fontAlgn="auto">
              <a:lnSpc>
                <a:spcPct val="140000"/>
              </a:lnSpc>
            </a:pPr>
            <a:r>
              <a:rPr lang="zh-CN" altLang="en-US" sz="2000" b="1" dirty="0">
                <a:solidFill>
                  <a:schemeClr val="tx1">
                    <a:lumMod val="75000"/>
                    <a:lumOff val="25000"/>
                  </a:schemeClr>
                </a:solidFill>
                <a:cs typeface="+mn-ea"/>
                <a:sym typeface="Arial" panose="020B0604020202020204" pitchFamily="34" charset="0"/>
              </a:rPr>
              <a:t>读取数据</a:t>
            </a:r>
            <a:endParaRPr lang="zh-CN" altLang="en-US" sz="2000" b="1" dirty="0">
              <a:solidFill>
                <a:schemeClr val="tx1">
                  <a:lumMod val="75000"/>
                  <a:lumOff val="25000"/>
                </a:schemeClr>
              </a:solidFill>
              <a:cs typeface="+mn-ea"/>
              <a:sym typeface="Arial" panose="020B0604020202020204" pitchFamily="34" charset="0"/>
            </a:endParaRPr>
          </a:p>
        </p:txBody>
      </p:sp>
      <p:pic>
        <p:nvPicPr>
          <p:cNvPr id="4" name="图片 3"/>
          <p:cNvPicPr>
            <a:picLocks noChangeAspect="1"/>
          </p:cNvPicPr>
          <p:nvPr/>
        </p:nvPicPr>
        <p:blipFill>
          <a:blip r:embed="rId1"/>
          <a:stretch>
            <a:fillRect/>
          </a:stretch>
        </p:blipFill>
        <p:spPr>
          <a:xfrm>
            <a:off x="2016049" y="1034779"/>
            <a:ext cx="9347911" cy="56517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数据采集</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4" name="文本占位符 3"/>
          <p:cNvSpPr>
            <a:spLocks noGrp="1"/>
          </p:cNvSpPr>
          <p:nvPr>
            <p:ph type="body" sz="quarter" idx="10"/>
          </p:nvPr>
        </p:nvSpPr>
        <p:spPr/>
        <p:txBody>
          <a:bodyPr>
            <a:noAutofit/>
          </a:bodyPr>
          <a:lstStyle/>
          <a:p>
            <a:r>
              <a:rPr>
                <a:sym typeface="Arial" panose="020B0604020202020204" pitchFamily="34" charset="0"/>
              </a:rPr>
              <a:t>曝光点击检测数据</a:t>
            </a:r>
            <a:endParaRPr lang="zh-CN" altLang="en-US">
              <a:sym typeface="Arial" panose="020B0604020202020204" pitchFamily="34" charset="0"/>
            </a:endParaRPr>
          </a:p>
        </p:txBody>
      </p:sp>
      <p:sp>
        <p:nvSpPr>
          <p:cNvPr id="5" name="文本框 4"/>
          <p:cNvSpPr txBox="1"/>
          <p:nvPr/>
        </p:nvSpPr>
        <p:spPr>
          <a:xfrm>
            <a:off x="443230" y="1410335"/>
            <a:ext cx="7798435" cy="767715"/>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实时数据流来源：腾讯广告、巨量广告等广告投放平台</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443230" y="2261870"/>
            <a:ext cx="6224270" cy="1938020"/>
          </a:xfrm>
          <a:prstGeom prst="rect">
            <a:avLst/>
          </a:prstGeom>
          <a:noFill/>
        </p:spPr>
        <p:txBody>
          <a:bodyPr wrap="square" rtlCol="0">
            <a:spAutoFit/>
          </a:bodyPr>
          <a:lstStyle/>
          <a:p>
            <a:pPr algn="l">
              <a:lnSpc>
                <a:spcPct val="12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目前大多数的广告投放平台都支持广告监测数据上报功能。广告主可在广告推广设置界面进行设置，填入第三方监测机构的服务器地址或者自己的监测服务器地址。这样一来，广告在被点击或者曝光后，广告媒体就会向填入的地址发送HTTP请求上报数据。</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443230" y="4745355"/>
            <a:ext cx="6749415" cy="419735"/>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下面这张图就是腾讯广告的广告推广设置界面</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descr="1(LGSV4J~_AC9ZLKE%}G}JR"/>
          <p:cNvPicPr>
            <a:picLocks noChangeAspect="1"/>
          </p:cNvPicPr>
          <p:nvPr>
            <p:custDataLst>
              <p:tags r:id="rId1"/>
            </p:custDataLst>
          </p:nvPr>
        </p:nvPicPr>
        <p:blipFill>
          <a:blip r:embed="rId2"/>
          <a:stretch>
            <a:fillRect/>
          </a:stretch>
        </p:blipFill>
        <p:spPr>
          <a:xfrm>
            <a:off x="7785100" y="1245870"/>
            <a:ext cx="3411220" cy="1901190"/>
          </a:xfrm>
          <a:prstGeom prst="rect">
            <a:avLst/>
          </a:prstGeom>
        </p:spPr>
      </p:pic>
      <p:pic>
        <p:nvPicPr>
          <p:cNvPr id="11" name="图片 10" descr="CZH_WQR10F(V_QGA[ZB`ZKK"/>
          <p:cNvPicPr>
            <a:picLocks noChangeAspect="1"/>
          </p:cNvPicPr>
          <p:nvPr>
            <p:custDataLst>
              <p:tags r:id="rId3"/>
            </p:custDataLst>
          </p:nvPr>
        </p:nvPicPr>
        <p:blipFill>
          <a:blip r:embed="rId4"/>
          <a:stretch>
            <a:fillRect/>
          </a:stretch>
        </p:blipFill>
        <p:spPr>
          <a:xfrm>
            <a:off x="7785100" y="3723640"/>
            <a:ext cx="3437255" cy="19310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数据采集</a:t>
            </a:r>
            <a:r>
              <a:rPr lang="en-US" altLang="zh-CN" dirty="0">
                <a:sym typeface="Arial" panose="020B0604020202020204" pitchFamily="34" charset="0"/>
              </a:rPr>
              <a:t> </a:t>
            </a:r>
            <a:endParaRPr lang="en-US" altLang="zh-CN" dirty="0">
              <a:sym typeface="Arial" panose="020B0604020202020204" pitchFamily="34" charset="0"/>
            </a:endParaRPr>
          </a:p>
        </p:txBody>
      </p:sp>
      <p:pic>
        <p:nvPicPr>
          <p:cNvPr id="7" name="图片 6" descr="腾讯广告"/>
          <p:cNvPicPr>
            <a:picLocks noChangeAspect="1"/>
          </p:cNvPicPr>
          <p:nvPr/>
        </p:nvPicPr>
        <p:blipFill>
          <a:blip r:embed="rId1"/>
          <a:srcRect t="31759" r="-302"/>
          <a:stretch>
            <a:fillRect/>
          </a:stretch>
        </p:blipFill>
        <p:spPr>
          <a:xfrm>
            <a:off x="1543685" y="901065"/>
            <a:ext cx="8420100" cy="5495925"/>
          </a:xfrm>
          <a:prstGeom prst="rect">
            <a:avLst/>
          </a:prstGeom>
          <a:ln>
            <a:solidFill>
              <a:schemeClr val="tx1"/>
            </a:solidFill>
          </a:ln>
          <a:effectLst/>
        </p:spPr>
      </p:pic>
      <p:sp>
        <p:nvSpPr>
          <p:cNvPr id="3" name="矩形 2"/>
          <p:cNvSpPr/>
          <p:nvPr/>
        </p:nvSpPr>
        <p:spPr>
          <a:xfrm>
            <a:off x="1758950" y="4405630"/>
            <a:ext cx="6203950" cy="109093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数据采集</a:t>
            </a:r>
            <a:r>
              <a:rPr lang="en-US" altLang="zh-CN" dirty="0">
                <a:sym typeface="Arial" panose="020B0604020202020204" pitchFamily="34" charset="0"/>
              </a:rPr>
              <a:t> </a:t>
            </a:r>
            <a:endParaRPr lang="en-US" altLang="zh-CN" dirty="0">
              <a:sym typeface="Arial" panose="020B0604020202020204" pitchFamily="34" charset="0"/>
            </a:endParaRPr>
          </a:p>
        </p:txBody>
      </p:sp>
      <p:pic>
        <p:nvPicPr>
          <p:cNvPr id="3" name="图片 2"/>
          <p:cNvPicPr>
            <a:picLocks noChangeAspect="1"/>
          </p:cNvPicPr>
          <p:nvPr>
            <p:custDataLst>
              <p:tags r:id="rId1"/>
            </p:custDataLst>
          </p:nvPr>
        </p:nvPicPr>
        <p:blipFill>
          <a:blip r:embed="rId2"/>
          <a:stretch>
            <a:fillRect/>
          </a:stretch>
        </p:blipFill>
        <p:spPr>
          <a:xfrm>
            <a:off x="2853690" y="2066290"/>
            <a:ext cx="6484620" cy="3406140"/>
          </a:xfrm>
          <a:prstGeom prst="rect">
            <a:avLst/>
          </a:prstGeom>
        </p:spPr>
      </p:pic>
      <p:sp>
        <p:nvSpPr>
          <p:cNvPr id="2" name="文本框 1"/>
          <p:cNvSpPr txBox="1"/>
          <p:nvPr/>
        </p:nvSpPr>
        <p:spPr>
          <a:xfrm>
            <a:off x="443230" y="1123315"/>
            <a:ext cx="9496425" cy="398780"/>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数据格式：每个广告平台有具体的上报数据格式，可在平台帮助文档中查看。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数据采集</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2242185"/>
          </a:xfrm>
        </p:spPr>
        <p:txBody>
          <a:bodyPr>
            <a:normAutofit/>
          </a:bodyPr>
          <a:lstStyle/>
          <a:p>
            <a:pPr fontAlgn="auto">
              <a:lnSpc>
                <a:spcPct val="140000"/>
              </a:lnSpc>
            </a:pPr>
            <a:r>
              <a:rPr lang="zh-CN" altLang="en-US" dirty="0">
                <a:sym typeface="Arial" panose="020B0604020202020204" pitchFamily="34" charset="0"/>
              </a:rPr>
              <a:t>日志采集 Flume</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hadoop102 和 hadoop103 的两个 Flume 实例主要负责采集日志文件内容，并将数据发往 Kafka，故 Source 可选择 TailDirSource，Channel 可选择 KafkaChannel</a:t>
            </a:r>
            <a:endParaRPr lang="zh-CN" altLang="en-US" dirty="0">
              <a:sym typeface="Arial" panose="020B0604020202020204" pitchFamily="34" charset="0"/>
            </a:endParaRPr>
          </a:p>
        </p:txBody>
      </p:sp>
      <p:pic>
        <p:nvPicPr>
          <p:cNvPr id="3" name="图片 2" descr="第4页-5"/>
          <p:cNvPicPr>
            <a:picLocks noChangeAspect="1"/>
          </p:cNvPicPr>
          <p:nvPr/>
        </p:nvPicPr>
        <p:blipFill>
          <a:blip r:embed="rId1"/>
          <a:stretch>
            <a:fillRect/>
          </a:stretch>
        </p:blipFill>
        <p:spPr>
          <a:xfrm>
            <a:off x="1043305" y="3270885"/>
            <a:ext cx="10105390" cy="17919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2242185"/>
          </a:xfrm>
        </p:spPr>
        <p:txBody>
          <a:bodyPr>
            <a:normAutofit/>
          </a:bodyPr>
          <a:lstStyle/>
          <a:p>
            <a:pPr fontAlgn="auto">
              <a:lnSpc>
                <a:spcPct val="140000"/>
              </a:lnSpc>
            </a:pPr>
            <a:r>
              <a:rPr lang="zh-CN" altLang="en-US" dirty="0">
                <a:sym typeface="Arial" panose="020B0604020202020204" pitchFamily="34" charset="0"/>
              </a:rPr>
              <a:t>日志消费 Flume</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该 Flume 实例主要负责消费 Kafka 中的数据并发往 HDFS。并且对每天产生对应用户行为日志进行区分，将不同天的数据发往 HDFS 不同天的路径。</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Source、Channel 和 Sink 可分别选用 KafkaSource、FileChannel、HDFSSink</a:t>
            </a:r>
            <a:endParaRPr lang="zh-CN" altLang="en-US" dirty="0">
              <a:sym typeface="Arial" panose="020B0604020202020204" pitchFamily="34" charset="0"/>
            </a:endParaRPr>
          </a:p>
        </p:txBody>
      </p:sp>
      <p:pic>
        <p:nvPicPr>
          <p:cNvPr id="2" name="图片 1" descr="第4页-4"/>
          <p:cNvPicPr>
            <a:picLocks noChangeAspect="1"/>
          </p:cNvPicPr>
          <p:nvPr/>
        </p:nvPicPr>
        <p:blipFill>
          <a:blip r:embed="rId1"/>
          <a:stretch>
            <a:fillRect/>
          </a:stretch>
        </p:blipFill>
        <p:spPr>
          <a:xfrm>
            <a:off x="738505" y="3348355"/>
            <a:ext cx="10538460" cy="2053590"/>
          </a:xfrm>
          <a:prstGeom prst="rect">
            <a:avLst/>
          </a:prstGeom>
        </p:spPr>
      </p:pic>
      <p:sp>
        <p:nvSpPr>
          <p:cNvPr id="8" name="标题 32"/>
          <p:cNvSpPr txBox="1"/>
          <p:nvPr/>
        </p:nvSpPr>
        <p:spPr>
          <a:xfrm>
            <a:off x="443230" y="171451"/>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ym typeface="Arial" panose="020B0604020202020204" pitchFamily="34" charset="0"/>
              </a:rPr>
              <a:t>3.2 </a:t>
            </a:r>
            <a:r>
              <a:rPr lang="zh-CN" altLang="en-US" dirty="0">
                <a:sym typeface="Arial" panose="020B0604020202020204" pitchFamily="34" charset="0"/>
              </a:rPr>
              <a:t>实时数据采集 </a:t>
            </a:r>
            <a:endParaRPr lang="zh-CN" altLang="en-US" dirty="0">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a:t>
            </a:r>
            <a:r>
              <a:rPr lang="zh-CN" altLang="en-US" dirty="0">
                <a:sym typeface="Arial" panose="020B0604020202020204" pitchFamily="34" charset="0"/>
              </a:rPr>
              <a:t>展示</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2" name="文本框 1"/>
          <p:cNvSpPr txBox="1"/>
          <p:nvPr/>
        </p:nvSpPr>
        <p:spPr>
          <a:xfrm>
            <a:off x="443230" y="1123315"/>
            <a:ext cx="9496425" cy="398780"/>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我们日志文件中收集的数据格式如下：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443230" y="1784350"/>
            <a:ext cx="10843260" cy="398780"/>
          </a:xfrm>
          <a:prstGeom prst="rect">
            <a:avLst/>
          </a:prstGeom>
          <a:noFill/>
        </p:spPr>
        <p:txBody>
          <a:bodyPr wrap="square" rtlCol="0">
            <a:spAutoFit/>
          </a:bodyPr>
          <a:lstStyle/>
          <a:p>
            <a:pPr algn="l"/>
            <a:r>
              <a:rPr lang="zh-CN" altLang="en-US" sz="2000" dirty="0">
                <a:solidFill>
                  <a:srgbClr val="92D050"/>
                </a:solidFill>
                <a:latin typeface="Arial" panose="020B0604020202020204" pitchFamily="34" charset="0"/>
                <a:ea typeface="微软雅黑" panose="020B0503020204020204" pitchFamily="34" charset="-122"/>
                <a:cs typeface="+mn-ea"/>
                <a:sym typeface="Arial" panose="020B0604020202020204" pitchFamily="34" charset="0"/>
              </a:rPr>
              <a:t>time_local</a:t>
            </a:r>
            <a:r>
              <a:rPr lang="zh-CN" altLang="en-US" sz="2000"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\u0001</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request_method</a:t>
            </a:r>
            <a:r>
              <a:rPr lang="zh-CN" altLang="en-US" sz="2000"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\u0001</a:t>
            </a:r>
            <a:r>
              <a:rPr lang="zh-CN" altLang="en-US" sz="20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rPr>
              <a:t>request_uri</a:t>
            </a:r>
            <a:r>
              <a:rPr lang="zh-CN" altLang="en-US" sz="2000"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\u0001</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status</a:t>
            </a:r>
            <a:r>
              <a:rPr lang="zh-CN" altLang="en-US" sz="2000"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\u0001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server_addr</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443230" y="2338070"/>
            <a:ext cx="4064000" cy="398780"/>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示例数据：</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1"/>
          <a:srcRect r="-6281" b="90021"/>
          <a:stretch>
            <a:fillRect/>
          </a:stretch>
        </p:blipFill>
        <p:spPr>
          <a:xfrm>
            <a:off x="440690" y="2997835"/>
            <a:ext cx="11840210" cy="781050"/>
          </a:xfrm>
          <a:prstGeom prst="rect">
            <a:avLst/>
          </a:prstGeom>
        </p:spPr>
      </p:pic>
      <p:pic>
        <p:nvPicPr>
          <p:cNvPr id="6" name="图片 5"/>
          <p:cNvPicPr>
            <a:picLocks noChangeAspect="1"/>
          </p:cNvPicPr>
          <p:nvPr/>
        </p:nvPicPr>
        <p:blipFill>
          <a:blip r:embed="rId2"/>
          <a:stretch>
            <a:fillRect/>
          </a:stretch>
        </p:blipFill>
        <p:spPr>
          <a:xfrm>
            <a:off x="88900" y="4121151"/>
            <a:ext cx="12192000" cy="20779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3.2 </a:t>
            </a:r>
            <a:r>
              <a:rPr lang="zh-CN" altLang="en-US" dirty="0">
                <a:sym typeface="Arial" panose="020B0604020202020204" pitchFamily="34" charset="0"/>
              </a:rPr>
              <a:t>实时</a:t>
            </a:r>
            <a:r>
              <a:rPr lang="en-US" altLang="zh-CN" dirty="0" err="1">
                <a:sym typeface="Arial" panose="020B0604020202020204" pitchFamily="34" charset="0"/>
              </a:rPr>
              <a:t>数据</a:t>
            </a:r>
            <a:r>
              <a:rPr lang="zh-CN" altLang="en-US" dirty="0">
                <a:sym typeface="Arial" panose="020B0604020202020204" pitchFamily="34" charset="0"/>
              </a:rPr>
              <a:t>展示</a:t>
            </a:r>
            <a:r>
              <a:rPr lang="en-US" altLang="zh-CN" dirty="0">
                <a:sym typeface="Arial" panose="020B0604020202020204" pitchFamily="34" charset="0"/>
              </a:rPr>
              <a:t> </a:t>
            </a:r>
            <a:endParaRPr lang="en-US" altLang="zh-CN" dirty="0">
              <a:sym typeface="Arial" panose="020B0604020202020204" pitchFamily="34" charset="0"/>
            </a:endParaRPr>
          </a:p>
        </p:txBody>
      </p:sp>
      <p:pic>
        <p:nvPicPr>
          <p:cNvPr id="8" name="图片 7"/>
          <p:cNvPicPr>
            <a:picLocks noChangeAspect="1"/>
          </p:cNvPicPr>
          <p:nvPr/>
        </p:nvPicPr>
        <p:blipFill>
          <a:blip r:embed="rId1"/>
          <a:stretch>
            <a:fillRect/>
          </a:stretch>
        </p:blipFill>
        <p:spPr>
          <a:xfrm>
            <a:off x="424505" y="0"/>
            <a:ext cx="1134299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文本框 29"/>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6947991" y="2961840"/>
            <a:ext cx="316124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选题介绍</a:t>
            </a: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31"/>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6947991" y="3910893"/>
            <a:ext cx="5065277"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Background Information</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3.3 </a:t>
            </a:r>
            <a:r>
              <a:rPr lang="zh-CN" altLang="en-US" dirty="0">
                <a:sym typeface="Arial" panose="020B0604020202020204" pitchFamily="34" charset="0"/>
              </a:rPr>
              <a:t>计算架构</a:t>
            </a:r>
            <a:endParaRPr lang="en-US" altLang="zh-CN"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4849495"/>
          </a:xfrm>
        </p:spPr>
        <p:txBody>
          <a:bodyPr>
            <a:normAutofit/>
          </a:bodyPr>
          <a:lstStyle/>
          <a:p>
            <a:pPr fontAlgn="auto">
              <a:lnSpc>
                <a:spcPct val="140000"/>
              </a:lnSpc>
            </a:pPr>
            <a:r>
              <a:rPr lang="zh-CN" altLang="en-US" dirty="0">
                <a:sym typeface="Arial" panose="020B0604020202020204" pitchFamily="34" charset="0"/>
              </a:rPr>
              <a:t>在 hadoop</a:t>
            </a:r>
            <a:r>
              <a:rPr lang="en-US" altLang="zh-CN" dirty="0">
                <a:sym typeface="Arial" panose="020B0604020202020204" pitchFamily="34" charset="0"/>
              </a:rPr>
              <a:t>102</a:t>
            </a:r>
            <a:r>
              <a:rPr lang="zh-CN" altLang="en-US" dirty="0">
                <a:sym typeface="Arial" panose="020B0604020202020204" pitchFamily="34" charset="0"/>
              </a:rPr>
              <a:t> 上搭建 Hive 环境。将 Hive 的计算引擎替换为</a:t>
            </a:r>
            <a:r>
              <a:rPr lang="en-US" altLang="zh-CN" dirty="0">
                <a:sym typeface="Arial" panose="020B0604020202020204" pitchFamily="34" charset="0"/>
              </a:rPr>
              <a:t> Spark</a:t>
            </a:r>
            <a:r>
              <a:rPr lang="zh-CN" altLang="en-US" dirty="0">
                <a:sym typeface="Arial" panose="020B0604020202020204" pitchFamily="34" charset="0"/>
              </a:rPr>
              <a:t>，Hive 任务最终由 Spark 来执行，Spark 任务资源分配给 Yarn 调度，该任务可能被分配到集群的任何一个节点</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选用 DataGrip 开发数据仓库，使用 JDBC 连接到 Hive hadoop</a:t>
            </a:r>
            <a:r>
              <a:rPr lang="en-US" altLang="zh-CN" dirty="0">
                <a:sym typeface="Arial" panose="020B0604020202020204" pitchFamily="34" charset="0"/>
              </a:rPr>
              <a:t>102</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hadoop</a:t>
            </a:r>
            <a:r>
              <a:rPr lang="en-US" altLang="zh-CN" dirty="0">
                <a:sym typeface="Arial" panose="020B0604020202020204" pitchFamily="34" charset="0"/>
              </a:rPr>
              <a:t>102</a:t>
            </a:r>
            <a:r>
              <a:rPr lang="zh-CN" altLang="en-US" dirty="0">
                <a:sym typeface="Arial" panose="020B0604020202020204" pitchFamily="34" charset="0"/>
              </a:rPr>
              <a:t> 的数据仓库划分为多个层次，每个层次负责不同的数据处理任务和数据访问需求</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编写各层对应的数据装载脚本，最后使用</a:t>
            </a:r>
            <a:r>
              <a:rPr lang="en-US" altLang="zh-CN" dirty="0">
                <a:sym typeface="Arial" panose="020B0604020202020204" pitchFamily="34" charset="0"/>
              </a:rPr>
              <a:t> spark-sql </a:t>
            </a:r>
            <a:r>
              <a:rPr dirty="0">
                <a:sym typeface="Arial" panose="020B0604020202020204" pitchFamily="34" charset="0"/>
              </a:rPr>
              <a:t>读取</a:t>
            </a:r>
            <a:r>
              <a:rPr lang="en-US" altLang="zh-CN" dirty="0">
                <a:sym typeface="Arial" panose="020B0604020202020204" pitchFamily="34" charset="0"/>
              </a:rPr>
              <a:t> Hive </a:t>
            </a:r>
            <a:r>
              <a:rPr dirty="0">
                <a:sym typeface="Arial" panose="020B0604020202020204" pitchFamily="34" charset="0"/>
              </a:rPr>
              <a:t>数据导出到</a:t>
            </a:r>
            <a:r>
              <a:rPr lang="en-US" altLang="zh-CN" dirty="0">
                <a:sym typeface="Arial" panose="020B0604020202020204" pitchFamily="34" charset="0"/>
              </a:rPr>
              <a:t> ClickHouse </a:t>
            </a:r>
            <a:r>
              <a:rPr dirty="0">
                <a:sym typeface="Arial" panose="020B0604020202020204" pitchFamily="34" charset="0"/>
              </a:rPr>
              <a:t>再进行后续的可视化等操作。</a:t>
            </a:r>
            <a:endParaRPr dirty="0">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3.3 </a:t>
            </a:r>
            <a:r>
              <a:t>计算架构</a:t>
            </a:r>
          </a:p>
        </p:txBody>
      </p:sp>
      <p:sp>
        <p:nvSpPr>
          <p:cNvPr id="3" name="文本占位符 2"/>
          <p:cNvSpPr>
            <a:spLocks noGrp="1"/>
          </p:cNvSpPr>
          <p:nvPr>
            <p:ph type="body" sz="quarter" idx="10"/>
          </p:nvPr>
        </p:nvSpPr>
        <p:spPr>
          <a:xfrm>
            <a:off x="443230" y="1338580"/>
            <a:ext cx="9056370" cy="1948180"/>
          </a:xfrm>
        </p:spPr>
        <p:txBody>
          <a:bodyPr>
            <a:normAutofit/>
          </a:bodyPr>
          <a:lstStyle/>
          <a:p>
            <a:r>
              <a:rPr lang="zh-CN" altLang="en-US"/>
              <a:t>具体来说，参考一般数据仓库的分层，划分为</a:t>
            </a:r>
            <a:r>
              <a:rPr lang="en-US" altLang="zh-CN"/>
              <a:t> ODS </a:t>
            </a:r>
            <a:r>
              <a:t>层、</a:t>
            </a:r>
            <a:r>
              <a:rPr lang="en-US" altLang="zh-CN"/>
              <a:t>DIM </a:t>
            </a:r>
            <a:r>
              <a:t>层、</a:t>
            </a:r>
            <a:r>
              <a:rPr lang="en-US" altLang="zh-CN"/>
              <a:t>DWD </a:t>
            </a:r>
            <a:r>
              <a:t>层，在每一层对采集的曝光点击数据进行处理。</a:t>
            </a:r>
          </a:p>
          <a:p>
            <a:r>
              <a:rPr lang="en-US" altLang="zh-CN"/>
              <a:t>ODS </a:t>
            </a:r>
            <a:r>
              <a:t>层和</a:t>
            </a:r>
            <a:r>
              <a:rPr lang="en-US" altLang="zh-CN"/>
              <a:t> DIM</a:t>
            </a:r>
            <a:r>
              <a:t>层的处理相对简单，保存全部的历史数据，联表维护广告信息和平台信息。在</a:t>
            </a:r>
            <a:r>
              <a:rPr lang="en-US" altLang="zh-CN"/>
              <a:t> DWS </a:t>
            </a:r>
            <a:r>
              <a:t>层则进行初步的异常流量过滤。</a:t>
            </a:r>
          </a:p>
          <a:p/>
          <a:p/>
        </p:txBody>
      </p:sp>
      <p:sp>
        <p:nvSpPr>
          <p:cNvPr id="4" name="灯片编号占位符 3"/>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2753360" y="2808605"/>
            <a:ext cx="6419215" cy="3136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3.3 </a:t>
            </a:r>
            <a:r>
              <a:t>计算架构</a:t>
            </a:r>
          </a:p>
        </p:txBody>
      </p:sp>
      <p:sp>
        <p:nvSpPr>
          <p:cNvPr id="3" name="文本占位符 2"/>
          <p:cNvSpPr>
            <a:spLocks noGrp="1"/>
          </p:cNvSpPr>
          <p:nvPr>
            <p:ph type="body" sz="quarter" idx="10"/>
          </p:nvPr>
        </p:nvSpPr>
        <p:spPr>
          <a:xfrm>
            <a:off x="582930" y="1125220"/>
            <a:ext cx="10158730" cy="5380355"/>
          </a:xfrm>
        </p:spPr>
        <p:txBody>
          <a:bodyPr>
            <a:normAutofit lnSpcReduction="10000"/>
          </a:bodyPr>
          <a:lstStyle/>
          <a:p>
            <a:pPr marL="0" indent="0">
              <a:buNone/>
            </a:pPr>
            <a:r>
              <a:rPr lang="en-US" altLang="zh-CN"/>
              <a:t>1</a:t>
            </a:r>
            <a:r>
              <a:t>）初步解析日志</a:t>
            </a:r>
          </a:p>
          <a:p>
            <a:pPr marL="0" indent="0">
              <a:buNone/>
            </a:pPr>
            <a:r>
              <a:t>解析出日志中的事件类型、广告平台、广告id、客户端ip及ua等信息。这一步只需将日志</a:t>
            </a:r>
          </a:p>
          <a:p>
            <a:pPr marL="0" indent="0">
              <a:buNone/>
            </a:pPr>
            <a:r>
              <a:t>中的所有信息解析为单独字段并将结果保存到临时表。</a:t>
            </a:r>
          </a:p>
          <a:p>
            <a:pPr marL="0" indent="0">
              <a:buNone/>
            </a:pPr>
          </a:p>
          <a:p>
            <a:pPr marL="0" indent="0">
              <a:buNone/>
            </a:pPr>
            <a:r>
              <a:t>2）解析</a:t>
            </a:r>
            <a:r>
              <a:rPr lang="en-US" altLang="zh-CN"/>
              <a:t> IP </a:t>
            </a:r>
            <a:r>
              <a:t>和</a:t>
            </a:r>
            <a:r>
              <a:rPr lang="en-US" altLang="zh-CN"/>
              <a:t> UA</a:t>
            </a:r>
            <a:endParaRPr lang="en-US" altLang="zh-CN"/>
          </a:p>
          <a:p>
            <a:pPr marL="0" indent="0">
              <a:buNone/>
            </a:pPr>
            <a:r>
              <a:t>实现根据</a:t>
            </a:r>
            <a:r>
              <a:rPr lang="en-US" altLang="zh-CN"/>
              <a:t> IP </a:t>
            </a:r>
            <a:r>
              <a:t>得到地理位置信息（省份、城市等），并根据</a:t>
            </a:r>
            <a:r>
              <a:rPr lang="en-US" altLang="zh-CN"/>
              <a:t> UA </a:t>
            </a:r>
            <a:r>
              <a:t>得到客户端操作系统及浏</a:t>
            </a:r>
          </a:p>
          <a:p>
            <a:pPr marL="0" indent="0">
              <a:buNone/>
            </a:pPr>
            <a:r>
              <a:t>览器等信息。借助免费的离线</a:t>
            </a:r>
            <a:r>
              <a:rPr lang="en-US" altLang="zh-CN"/>
              <a:t> IP </a:t>
            </a:r>
            <a:r>
              <a:t>地址定位库和</a:t>
            </a:r>
            <a:r>
              <a:rPr lang="en-US" altLang="zh-CN"/>
              <a:t> IP </a:t>
            </a:r>
            <a:r>
              <a:t>定位数据管理框架</a:t>
            </a:r>
            <a:r>
              <a:rPr lang="en-US" altLang="zh-CN"/>
              <a:t> ip2region </a:t>
            </a:r>
            <a:r>
              <a:t>自定义</a:t>
            </a:r>
          </a:p>
          <a:p>
            <a:pPr marL="0" indent="0">
              <a:buNone/>
            </a:pPr>
            <a:r>
              <a:rPr lang="en-US" altLang="zh-CN"/>
              <a:t>IP </a:t>
            </a:r>
            <a:r>
              <a:t>解析函数。使用现有的工具类</a:t>
            </a:r>
            <a:r>
              <a:rPr lang="en-US" altLang="zh-CN"/>
              <a:t> Hutool </a:t>
            </a:r>
            <a:r>
              <a:t>提供的</a:t>
            </a:r>
            <a:r>
              <a:rPr lang="en-US" altLang="zh-CN"/>
              <a:t> UserAgentUtil </a:t>
            </a:r>
            <a:r>
              <a:t>自定义</a:t>
            </a:r>
            <a:r>
              <a:rPr lang="en-US" altLang="zh-CN"/>
              <a:t> User Agent </a:t>
            </a:r>
            <a:endParaRPr lang="en-US" altLang="zh-CN"/>
          </a:p>
          <a:p>
            <a:pPr marL="0" indent="0">
              <a:buNone/>
            </a:pPr>
            <a:r>
              <a:t>解析函数。</a:t>
            </a:r>
            <a:endParaRPr lang="en-US" altLang="zh-CN"/>
          </a:p>
          <a:p>
            <a:pPr marL="0" indent="0">
              <a:buNone/>
            </a:pPr>
            <a:endParaRPr lang="en-US" altLang="zh-CN"/>
          </a:p>
          <a:p>
            <a:pPr marL="0" indent="0">
              <a:buNone/>
            </a:pPr>
            <a:r>
              <a:rPr lang="en-US" altLang="zh-CN"/>
              <a:t>3</a:t>
            </a:r>
            <a:r>
              <a:t>）标注异常流量</a:t>
            </a:r>
          </a:p>
          <a:p>
            <a:pPr marL="0" indent="0">
              <a:buNone/>
            </a:pPr>
            <a:r>
              <a:t>首先根据已知的爬虫</a:t>
            </a:r>
            <a:r>
              <a:rPr lang="en-US" altLang="zh-CN"/>
              <a:t>UA</a:t>
            </a:r>
            <a:r>
              <a:t>列表进行判断，然后根据一些常见的异常访问行为进行判断，这</a:t>
            </a:r>
          </a:p>
          <a:p>
            <a:pPr marL="0" indent="0">
              <a:buNone/>
            </a:pPr>
            <a:r>
              <a:t>里我们定义的几个具体异常行为为：同一</a:t>
            </a:r>
            <a:r>
              <a:rPr lang="en-US" altLang="zh-CN"/>
              <a:t> IP </a:t>
            </a:r>
            <a:r>
              <a:t>访问过快、同一设备</a:t>
            </a:r>
            <a:r>
              <a:rPr lang="en-US" altLang="zh-CN"/>
              <a:t> ID </a:t>
            </a:r>
            <a:r>
              <a:t>访问过快、同一</a:t>
            </a:r>
            <a:r>
              <a:rPr lang="en-US" altLang="zh-CN"/>
              <a:t> IP </a:t>
            </a:r>
            <a:endParaRPr lang="en-US" altLang="zh-CN"/>
          </a:p>
          <a:p>
            <a:pPr marL="0" indent="0">
              <a:buNone/>
            </a:pPr>
            <a:r>
              <a:t>固定周期访问、同一设备</a:t>
            </a:r>
            <a:r>
              <a:rPr lang="en-US" altLang="zh-CN"/>
              <a:t> ID </a:t>
            </a:r>
            <a:r>
              <a:t>固定周期访问。</a:t>
            </a:r>
          </a:p>
          <a:p>
            <a:pPr marL="457200" lvl="1" indent="0">
              <a:buNone/>
            </a:pPr>
          </a:p>
        </p:txBody>
      </p:sp>
      <p:sp>
        <p:nvSpPr>
          <p:cNvPr id="4" name="灯片编号占位符 3"/>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Hadoop</a:t>
            </a:r>
            <a:r>
              <a:rPr lang="zh-CN" altLang="en-US" dirty="0"/>
              <a:t>存储示例</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0" y="746438"/>
            <a:ext cx="12192000" cy="53651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Hadoop</a:t>
            </a:r>
            <a:r>
              <a:rPr lang="zh-CN" altLang="en-US" dirty="0"/>
              <a:t>存储示例</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0" y="1257990"/>
            <a:ext cx="12192000" cy="4342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数据示例</a:t>
            </a:r>
            <a:r>
              <a:rPr lang="en-US" altLang="zh-CN" dirty="0"/>
              <a:t>(</a:t>
            </a:r>
            <a:r>
              <a:rPr lang="zh-CN" altLang="en-US" dirty="0"/>
              <a:t>维度层</a:t>
            </a:r>
            <a:r>
              <a:rPr lang="en-US" altLang="zh-CN" dirty="0"/>
              <a:t>)</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0" y="2085183"/>
            <a:ext cx="12192000" cy="268763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数据示例</a:t>
            </a:r>
            <a:r>
              <a:rPr lang="en-US" altLang="zh-CN" dirty="0"/>
              <a:t>(</a:t>
            </a:r>
            <a:r>
              <a:rPr lang="zh-CN" altLang="en-US" dirty="0"/>
              <a:t>明细层</a:t>
            </a:r>
            <a:r>
              <a:rPr lang="en-US" altLang="zh-CN" dirty="0"/>
              <a:t>)</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1214437" y="2081212"/>
            <a:ext cx="9763125" cy="26955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数据示例</a:t>
            </a:r>
            <a:r>
              <a:rPr lang="en-US" altLang="zh-CN" dirty="0"/>
              <a:t>(</a:t>
            </a:r>
            <a:r>
              <a:rPr lang="zh-CN" altLang="en-US" dirty="0"/>
              <a:t>汇聚层</a:t>
            </a:r>
            <a:r>
              <a:rPr lang="en-US" altLang="zh-CN" dirty="0"/>
              <a:t>)</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0" y="2020419"/>
            <a:ext cx="12192000" cy="28171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3.4 </a:t>
            </a:r>
            <a:r>
              <a:rPr lang="zh-CN" altLang="en-US" dirty="0">
                <a:sym typeface="Arial" panose="020B0604020202020204" pitchFamily="34" charset="0"/>
              </a:rPr>
              <a:t>异常检测</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4" name="文本框 3"/>
          <p:cNvSpPr txBox="1"/>
          <p:nvPr/>
        </p:nvSpPr>
        <p:spPr>
          <a:xfrm>
            <a:off x="608283" y="946072"/>
            <a:ext cx="8562878" cy="5089342"/>
          </a:xfrm>
          <a:prstGeom prst="rect">
            <a:avLst/>
          </a:prstGeom>
          <a:noFill/>
        </p:spPr>
        <p:txBody>
          <a:bodyPr wrap="square" rtlCol="0">
            <a:spAutoFit/>
          </a:bodyPr>
          <a:lstStyle/>
          <a:p>
            <a:pPr fontAlgn="auto">
              <a:lnSpc>
                <a:spcPct val="140000"/>
              </a:lnSpc>
            </a:pPr>
            <a:r>
              <a:rPr lang="zh-CN" altLang="en-US" b="1" i="0" dirty="0">
                <a:effectLst/>
                <a:latin typeface="system-ui"/>
              </a:rPr>
              <a:t>问题阐述：</a:t>
            </a:r>
            <a:endParaRPr lang="en-US" altLang="zh-CN" b="1" i="0" dirty="0">
              <a:effectLst/>
              <a:latin typeface="system-ui"/>
            </a:endParaRPr>
          </a:p>
          <a:p>
            <a:pPr fontAlgn="auto">
              <a:lnSpc>
                <a:spcPct val="140000"/>
              </a:lnSpc>
            </a:pPr>
            <a:r>
              <a:rPr lang="zh-CN" altLang="en-US" b="1" i="0" dirty="0">
                <a:effectLst/>
                <a:latin typeface="system-ui"/>
              </a:rPr>
              <a:t>对于流量数据的无监督学习（聚类）</a:t>
            </a:r>
            <a:endParaRPr lang="en-US" altLang="zh-CN" b="1" i="0" dirty="0">
              <a:effectLst/>
              <a:latin typeface="system-ui"/>
            </a:endParaRPr>
          </a:p>
          <a:p>
            <a:pPr fontAlgn="auto">
              <a:lnSpc>
                <a:spcPct val="140000"/>
              </a:lnSpc>
            </a:pPr>
            <a:endParaRPr lang="en-US" altLang="zh-CN" b="1" i="0" dirty="0">
              <a:effectLst/>
              <a:latin typeface="system-ui"/>
            </a:endParaRPr>
          </a:p>
          <a:p>
            <a:pPr fontAlgn="auto">
              <a:lnSpc>
                <a:spcPct val="140000"/>
              </a:lnSpc>
            </a:pPr>
            <a:r>
              <a:rPr lang="zh-CN" altLang="en-US" b="1" i="0" dirty="0">
                <a:effectLst/>
                <a:latin typeface="system-ui"/>
              </a:rPr>
              <a:t>现有难点：</a:t>
            </a:r>
            <a:endParaRPr lang="en-US" altLang="zh-CN" b="1" i="0" dirty="0">
              <a:effectLst/>
              <a:latin typeface="system-ui"/>
            </a:endParaRPr>
          </a:p>
          <a:p>
            <a:pPr marL="285750" indent="-285750" fontAlgn="auto">
              <a:lnSpc>
                <a:spcPct val="140000"/>
              </a:lnSpc>
              <a:buFont typeface="Arial" panose="020B0604020202020204" pitchFamily="34" charset="0"/>
              <a:buChar char="•"/>
            </a:pPr>
            <a:r>
              <a:rPr lang="zh-CN" altLang="en-US" dirty="0"/>
              <a:t>聚类一般采用经典的 </a:t>
            </a:r>
            <a:r>
              <a:rPr lang="en-US" altLang="zh-CN" dirty="0"/>
              <a:t>K-means </a:t>
            </a:r>
            <a:r>
              <a:rPr lang="zh-CN" altLang="en-US" dirty="0"/>
              <a:t>聚类算法，</a:t>
            </a:r>
            <a:r>
              <a:rPr lang="en-US" altLang="zh-CN" dirty="0"/>
              <a:t>K-means </a:t>
            </a:r>
            <a:r>
              <a:rPr lang="zh-CN" altLang="en-US" dirty="0"/>
              <a:t>算法具有较为精确的聚类精度，但是其 </a:t>
            </a:r>
            <a:r>
              <a:rPr lang="en-US" altLang="zh-CN" dirty="0"/>
              <a:t>K </a:t>
            </a:r>
            <a:r>
              <a:rPr lang="zh-CN" altLang="en-US" dirty="0"/>
              <a:t>值的确定以及算法的反复迭代会占用较多的计算资源，不利于大数据流的情况</a:t>
            </a:r>
            <a:endParaRPr lang="en-US" altLang="zh-CN" dirty="0"/>
          </a:p>
          <a:p>
            <a:pPr marL="285750" indent="-285750" fontAlgn="auto">
              <a:lnSpc>
                <a:spcPct val="140000"/>
              </a:lnSpc>
              <a:buFont typeface="Arial" panose="020B0604020202020204" pitchFamily="34" charset="0"/>
              <a:buChar char="•"/>
            </a:pPr>
            <a:r>
              <a:rPr lang="en-US" altLang="zh-CN" dirty="0"/>
              <a:t>Canopy </a:t>
            </a:r>
            <a:r>
              <a:rPr lang="zh-CN" altLang="en-US" dirty="0"/>
              <a:t>聚类算法与传统的聚类算法（比如 </a:t>
            </a:r>
            <a:r>
              <a:rPr lang="en-US" altLang="zh-CN" dirty="0"/>
              <a:t>K-means </a:t>
            </a:r>
            <a:r>
              <a:rPr lang="zh-CN" altLang="en-US" dirty="0"/>
              <a:t>算法）相比，其最大特点是不需要预先指定 </a:t>
            </a:r>
            <a:r>
              <a:rPr lang="en-US" altLang="zh-CN" dirty="0"/>
              <a:t>K </a:t>
            </a:r>
            <a:r>
              <a:rPr lang="zh-CN" altLang="en-US" dirty="0"/>
              <a:t>值，但精度稍低</a:t>
            </a:r>
            <a:endParaRPr lang="en-US" altLang="zh-CN" dirty="0"/>
          </a:p>
          <a:p>
            <a:pPr marL="285750" indent="-285750" fontAlgn="auto">
              <a:lnSpc>
                <a:spcPct val="140000"/>
              </a:lnSpc>
              <a:buFont typeface="Arial" panose="020B0604020202020204" pitchFamily="34" charset="0"/>
              <a:buChar char="•"/>
            </a:pPr>
            <a:r>
              <a:rPr lang="zh-CN" altLang="en-US" dirty="0">
                <a:latin typeface="-apple-system"/>
              </a:rPr>
              <a:t>对现有算法的并行化处理模式</a:t>
            </a:r>
            <a:endParaRPr lang="en-US" altLang="zh-CN" dirty="0">
              <a:latin typeface="-apple-system"/>
            </a:endParaRPr>
          </a:p>
          <a:p>
            <a:pPr fontAlgn="auto">
              <a:lnSpc>
                <a:spcPct val="140000"/>
              </a:lnSpc>
            </a:pPr>
            <a:r>
              <a:rPr lang="zh-CN" altLang="en-US" b="1" i="0" dirty="0">
                <a:effectLst/>
                <a:latin typeface="-apple-system"/>
              </a:rPr>
              <a:t>解决思路：</a:t>
            </a:r>
            <a:endParaRPr lang="en-US" altLang="zh-CN" b="1" i="0" dirty="0">
              <a:effectLst/>
              <a:latin typeface="-apple-system"/>
            </a:endParaRPr>
          </a:p>
          <a:p>
            <a:pPr marL="285750" indent="-285750">
              <a:lnSpc>
                <a:spcPct val="140000"/>
              </a:lnSpc>
              <a:buFont typeface="Arial" panose="020B0604020202020204" pitchFamily="34" charset="0"/>
              <a:buChar char="•"/>
            </a:pPr>
            <a:r>
              <a:rPr lang="en-US" altLang="zh-CN" dirty="0">
                <a:sym typeface="Arial" panose="020B0604020202020204" pitchFamily="34" charset="0"/>
              </a:rPr>
              <a:t>Canopy</a:t>
            </a:r>
            <a:r>
              <a:rPr lang="zh-CN" altLang="en-US" dirty="0">
                <a:sym typeface="Arial" panose="020B0604020202020204" pitchFamily="34" charset="0"/>
              </a:rPr>
              <a:t>初始聚类</a:t>
            </a:r>
            <a:endParaRPr lang="en-US" altLang="zh-CN" dirty="0">
              <a:sym typeface="Arial" panose="020B0604020202020204" pitchFamily="34" charset="0"/>
            </a:endParaRPr>
          </a:p>
          <a:p>
            <a:pPr marL="285750" indent="-285750">
              <a:lnSpc>
                <a:spcPct val="140000"/>
              </a:lnSpc>
              <a:buFont typeface="Arial" panose="020B0604020202020204" pitchFamily="34" charset="0"/>
              <a:buChar char="•"/>
            </a:pPr>
            <a:r>
              <a:rPr lang="en-US" altLang="zh-CN" dirty="0" err="1">
                <a:sym typeface="Arial" panose="020B0604020202020204" pitchFamily="34" charset="0"/>
              </a:rPr>
              <a:t>K_means</a:t>
            </a:r>
            <a:r>
              <a:rPr lang="zh-CN" altLang="en-US" dirty="0">
                <a:sym typeface="Arial" panose="020B0604020202020204" pitchFamily="34" charset="0"/>
              </a:rPr>
              <a:t>进行细粒度划分</a:t>
            </a:r>
            <a:endParaRPr lang="zh-CN" altLang="en-US" dirty="0">
              <a:sym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数据降维</a:t>
            </a:r>
            <a:endParaRPr lang="zh-CN" altLang="en-US" dirty="0"/>
          </a:p>
        </p:txBody>
      </p:sp>
      <p:sp>
        <p:nvSpPr>
          <p:cNvPr id="4" name="文本占位符 3"/>
          <p:cNvSpPr>
            <a:spLocks noGrp="1"/>
          </p:cNvSpPr>
          <p:nvPr>
            <p:ph type="body" sz="quarter" idx="10"/>
          </p:nvPr>
        </p:nvSpPr>
        <p:spPr/>
        <p:txBody>
          <a:bodyPr/>
          <a:lstStyle/>
          <a:p>
            <a:r>
              <a:rPr lang="en-US" altLang="zh-CN" dirty="0"/>
              <a:t>PCA</a:t>
            </a:r>
            <a:r>
              <a:rPr lang="zh-CN" altLang="en-US" dirty="0"/>
              <a:t>降维</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42913" y="1732733"/>
                <a:ext cx="7941366" cy="4064446"/>
              </a:xfrm>
              <a:prstGeom prst="rect">
                <a:avLst/>
              </a:prstGeom>
              <a:noFill/>
            </p:spPr>
            <p:txBody>
              <a:bodyPr wrap="square" rtlCol="0">
                <a:spAutoFit/>
              </a:bodyPr>
              <a:lstStyle/>
              <a:p>
                <a:pPr algn="just">
                  <a:lnSpc>
                    <a:spcPct val="125000"/>
                  </a:lnSpc>
                </a:pPr>
                <a:r>
                  <a:rPr lang="zh-CN" altLang="en-US" sz="2000" dirty="0"/>
                  <a:t>由 </a:t>
                </a:r>
                <a14:m>
                  <m:oMath xmlns:m="http://schemas.openxmlformats.org/officeDocument/2006/math">
                    <m:r>
                      <a:rPr lang="en-US" altLang="zh-CN" sz="2000" i="1" dirty="0" smtClean="0">
                        <a:latin typeface="Cambria Math" panose="02040503050406030204" pitchFamily="18" charset="0"/>
                      </a:rPr>
                      <m:t>𝑚</m:t>
                    </m:r>
                  </m:oMath>
                </a14:m>
                <a:r>
                  <a:rPr lang="en-US" altLang="zh-CN" sz="2000" dirty="0"/>
                  <a:t> </a:t>
                </a:r>
                <a:r>
                  <a:rPr lang="zh-CN" altLang="en-US" sz="2000" dirty="0"/>
                  <a:t>个数据点组成的数据集，每个数据点具有 </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 </a:t>
                </a:r>
                <a:r>
                  <a:rPr lang="zh-CN" altLang="en-US" sz="2000" dirty="0"/>
                  <a:t>维的特征，则 </a:t>
                </a:r>
                <a:endParaRPr lang="en-US" altLang="zh-CN" sz="2000" dirty="0"/>
              </a:p>
              <a:p>
                <a:pPr algn="just">
                  <a:lnSpc>
                    <a:spcPct val="125000"/>
                  </a:lnSpc>
                </a:pPr>
                <a:endParaRPr lang="en-US" altLang="zh-CN" sz="2000" dirty="0"/>
              </a:p>
              <a:p>
                <a:pPr algn="just">
                  <a:lnSpc>
                    <a:spcPct val="125000"/>
                  </a:lnSpc>
                </a:pPr>
                <a:r>
                  <a:rPr lang="en-US" altLang="zh-CN" sz="2000" dirty="0"/>
                  <a:t>1) </a:t>
                </a:r>
                <a:r>
                  <a:rPr lang="zh-CN" altLang="en-US" sz="2000" dirty="0"/>
                  <a:t>将这个数据集组成</a:t>
                </a:r>
                <a14:m>
                  <m:oMath xmlns:m="http://schemas.openxmlformats.org/officeDocument/2006/math">
                    <m:r>
                      <a:rPr lang="zh-CN" altLang="en-US" sz="2000" i="1" dirty="0" smtClean="0">
                        <a:latin typeface="Cambria Math" panose="02040503050406030204" pitchFamily="18" charset="0"/>
                      </a:rPr>
                      <m:t> </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 ∗ </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 </m:t>
                    </m:r>
                  </m:oMath>
                </a14:m>
                <a:r>
                  <a:rPr lang="zh-CN" altLang="en-US" sz="2000" dirty="0"/>
                  <a:t>的矩阵 </a:t>
                </a:r>
                <a14:m>
                  <m:oMath xmlns:m="http://schemas.openxmlformats.org/officeDocument/2006/math">
                    <m:r>
                      <a:rPr lang="en-US" altLang="zh-CN" sz="2000" i="1" dirty="0" smtClean="0">
                        <a:latin typeface="Cambria Math" panose="02040503050406030204" pitchFamily="18" charset="0"/>
                      </a:rPr>
                      <m:t>𝑋</m:t>
                    </m:r>
                  </m:oMath>
                </a14:m>
                <a:r>
                  <a:rPr lang="zh-CN" altLang="en-US" sz="2000" dirty="0"/>
                  <a:t>，其每一列代表一个数据点，每一行代表数据的一维特征</a:t>
                </a:r>
                <a:endParaRPr lang="en-US" altLang="zh-CN" sz="2000" dirty="0"/>
              </a:p>
              <a:p>
                <a:pPr algn="just">
                  <a:lnSpc>
                    <a:spcPct val="125000"/>
                  </a:lnSpc>
                </a:pPr>
                <a:r>
                  <a:rPr lang="en-US" altLang="zh-CN" sz="2000" dirty="0"/>
                  <a:t>2) </a:t>
                </a:r>
                <a:r>
                  <a:rPr lang="zh-CN" altLang="en-US" sz="2000" dirty="0"/>
                  <a:t>将 </a:t>
                </a:r>
                <a14:m>
                  <m:oMath xmlns:m="http://schemas.openxmlformats.org/officeDocument/2006/math">
                    <m:r>
                      <a:rPr lang="en-US" altLang="zh-CN" sz="2000" i="1" dirty="0" smtClean="0">
                        <a:latin typeface="Cambria Math" panose="02040503050406030204" pitchFamily="18" charset="0"/>
                      </a:rPr>
                      <m:t>𝑋</m:t>
                    </m:r>
                  </m:oMath>
                </a14:m>
                <a:r>
                  <a:rPr lang="en-US" altLang="zh-CN" sz="2000" dirty="0"/>
                  <a:t> </a:t>
                </a:r>
                <a:r>
                  <a:rPr lang="zh-CN" altLang="en-US" sz="2000" dirty="0"/>
                  <a:t>的每一行减去该行的平均值</a:t>
                </a:r>
                <a:endParaRPr lang="en-US" altLang="zh-CN" sz="2000" dirty="0"/>
              </a:p>
              <a:p>
                <a:pPr algn="just">
                  <a:lnSpc>
                    <a:spcPct val="125000"/>
                  </a:lnSpc>
                </a:pPr>
                <a:r>
                  <a:rPr lang="en-US" altLang="zh-CN" sz="2000" dirty="0"/>
                  <a:t>3) </a:t>
                </a:r>
                <a:r>
                  <a:rPr lang="zh-CN" altLang="en-US" sz="2000" dirty="0"/>
                  <a:t>然后求出协方差矩阵 </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𝑚</m:t>
                        </m:r>
                      </m:den>
                    </m:f>
                    <m:r>
                      <a:rPr lang="en-US" altLang="zh-CN" sz="2000" b="0" i="1" smtClean="0">
                        <a:latin typeface="Cambria Math" panose="02040503050406030204" pitchFamily="18" charset="0"/>
                      </a:rPr>
                      <m:t>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𝑇</m:t>
                        </m:r>
                      </m:sup>
                    </m:sSup>
                  </m:oMath>
                </a14:m>
                <a:endParaRPr lang="en-US" altLang="zh-CN" sz="2000" b="0" dirty="0"/>
              </a:p>
              <a:p>
                <a:pPr algn="just">
                  <a:lnSpc>
                    <a:spcPct val="125000"/>
                  </a:lnSpc>
                </a:pPr>
                <a:r>
                  <a:rPr lang="en-US" altLang="zh-CN" sz="2000" dirty="0"/>
                  <a:t>4) </a:t>
                </a:r>
                <a:r>
                  <a:rPr lang="zh-CN" altLang="en-US" sz="2000" dirty="0"/>
                  <a:t>对该矩阵 </a:t>
                </a:r>
                <a14:m>
                  <m:oMath xmlns:m="http://schemas.openxmlformats.org/officeDocument/2006/math">
                    <m:r>
                      <a:rPr lang="en-US" altLang="zh-CN" sz="2000" i="1" dirty="0" smtClean="0">
                        <a:latin typeface="Cambria Math" panose="02040503050406030204" pitchFamily="18" charset="0"/>
                      </a:rPr>
                      <m:t>𝐶</m:t>
                    </m:r>
                  </m:oMath>
                </a14:m>
                <a:r>
                  <a:rPr lang="zh-CN" altLang="en-US" sz="2000" dirty="0"/>
                  <a:t>，求出其特征值和特征向量</a:t>
                </a:r>
                <a:endParaRPr lang="en-US" altLang="zh-CN" sz="2000" dirty="0"/>
              </a:p>
              <a:p>
                <a:pPr algn="just">
                  <a:lnSpc>
                    <a:spcPct val="125000"/>
                  </a:lnSpc>
                </a:pPr>
                <a:r>
                  <a:rPr lang="en-US" altLang="zh-CN" sz="2000" dirty="0"/>
                  <a:t>5) </a:t>
                </a:r>
                <a:r>
                  <a:rPr lang="zh-CN" altLang="en-US" sz="2000" dirty="0"/>
                  <a:t>将得到的特征向量按照其对应特征值的大小从上到下依次排列，组成一 个新的矩阵 </a:t>
                </a:r>
                <a:r>
                  <a:rPr lang="en-US" altLang="zh-CN" sz="2000" dirty="0"/>
                  <a:t>A</a:t>
                </a:r>
                <a:r>
                  <a:rPr lang="zh-CN" altLang="en-US" sz="2000" dirty="0"/>
                  <a:t>，如要降到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a:t>
                </a:r>
                <a:r>
                  <a:rPr lang="zh-CN" altLang="en-US" sz="2000" dirty="0"/>
                  <a:t>维，则取矩阵 </a:t>
                </a:r>
                <a14:m>
                  <m:oMath xmlns:m="http://schemas.openxmlformats.org/officeDocument/2006/math">
                    <m:r>
                      <a:rPr lang="en-US" altLang="zh-CN" sz="2000" i="1" dirty="0" smtClean="0">
                        <a:latin typeface="Cambria Math" panose="02040503050406030204" pitchFamily="18" charset="0"/>
                      </a:rPr>
                      <m:t>𝐴</m:t>
                    </m:r>
                    <m:r>
                      <a:rPr lang="en-US" altLang="zh-CN" sz="2000" i="1" dirty="0" smtClean="0">
                        <a:latin typeface="Cambria Math" panose="02040503050406030204" pitchFamily="18" charset="0"/>
                      </a:rPr>
                      <m:t> </m:t>
                    </m:r>
                  </m:oMath>
                </a14:m>
                <a:r>
                  <a:rPr lang="zh-CN" altLang="en-US" sz="2000" dirty="0"/>
                  <a:t>的前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a:t>
                </a:r>
                <a:r>
                  <a:rPr lang="zh-CN" altLang="en-US" sz="2000" dirty="0"/>
                  <a:t>行组成矩阵 </a:t>
                </a:r>
                <a14:m>
                  <m:oMath xmlns:m="http://schemas.openxmlformats.org/officeDocument/2006/math">
                    <m:r>
                      <a:rPr lang="en-US" altLang="zh-CN" sz="2000" i="1" dirty="0" smtClean="0">
                        <a:latin typeface="Cambria Math" panose="02040503050406030204" pitchFamily="18" charset="0"/>
                      </a:rPr>
                      <m:t>𝑃</m:t>
                    </m:r>
                  </m:oMath>
                </a14:m>
                <a:endParaRPr lang="en-US" altLang="zh-CN" sz="2000" dirty="0"/>
              </a:p>
              <a:p>
                <a:pPr algn="just">
                  <a:lnSpc>
                    <a:spcPct val="125000"/>
                  </a:lnSpc>
                </a:pPr>
                <a:r>
                  <a:rPr lang="en-US" altLang="zh-CN" sz="2000" dirty="0"/>
                  <a:t>6) </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i="1" dirty="0" smtClean="0">
                            <a:latin typeface="Cambria Math" panose="02040503050406030204" pitchFamily="18" charset="0"/>
                          </a:rPr>
                          <m:t>𝑋</m:t>
                        </m:r>
                      </m:e>
                      <m:sup>
                        <m:r>
                          <a:rPr lang="en-US" altLang="zh-CN" sz="2000" b="0" i="1" dirty="0" smtClean="0">
                            <a:latin typeface="Cambria Math" panose="02040503050406030204" pitchFamily="18" charset="0"/>
                          </a:rPr>
                          <m:t>∗</m:t>
                        </m:r>
                      </m:sup>
                    </m:sSup>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rPr>
                      <m:t>𝑃𝑋</m:t>
                    </m:r>
                    <m:r>
                      <a:rPr lang="en-US" altLang="zh-CN" sz="2000" i="1" dirty="0" smtClean="0">
                        <a:latin typeface="Cambria Math" panose="02040503050406030204" pitchFamily="18" charset="0"/>
                      </a:rPr>
                      <m:t> </m:t>
                    </m:r>
                  </m:oMath>
                </a14:m>
                <a:r>
                  <a:rPr lang="en-US" altLang="zh-CN" sz="2000" dirty="0"/>
                  <a:t> </a:t>
                </a:r>
                <a:r>
                  <a:rPr lang="zh-CN" altLang="en-US" sz="2000" dirty="0"/>
                  <a:t>即为得到的降低到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a:t>
                </a:r>
                <a:r>
                  <a:rPr lang="zh-CN" altLang="en-US" sz="2000" dirty="0"/>
                  <a:t>维的数据集矩阵</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442913" y="1732733"/>
                <a:ext cx="7941366" cy="4064446"/>
              </a:xfrm>
              <a:prstGeom prst="rect">
                <a:avLst/>
              </a:prstGeom>
              <a:blipFill rotWithShape="1">
                <a:blip r:embed="rId1"/>
                <a:stretch>
                  <a:fillRect l="-4" t="-11" r="5" b="6"/>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1.1 </a:t>
            </a:r>
            <a:r>
              <a:rPr lang="zh-CN" altLang="en-US" dirty="0">
                <a:sym typeface="Arial" panose="020B0604020202020204" pitchFamily="34" charset="0"/>
              </a:rPr>
              <a:t>选题背景</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716437" y="1508289"/>
            <a:ext cx="7890235" cy="1323439"/>
          </a:xfrm>
          <a:prstGeom prst="rect">
            <a:avLst/>
          </a:prstGeom>
          <a:noFill/>
        </p:spPr>
        <p:txBody>
          <a:bodyPr wrap="square" rtlCol="0">
            <a:spAutoFit/>
          </a:bodyPr>
          <a:lstStyle/>
          <a:p>
            <a:r>
              <a:rPr lang="en-US" altLang="zh-CN" sz="2000" dirty="0"/>
              <a:t>Ad Exchange</a:t>
            </a:r>
            <a:r>
              <a:rPr lang="zh-CN" altLang="en-US" sz="2000" dirty="0"/>
              <a:t>：拍卖市场，联合了流量需求方（广告主）和流量供给方（广告媒体）</a:t>
            </a:r>
            <a:endParaRPr lang="en-US" altLang="zh-CN" sz="2000" dirty="0"/>
          </a:p>
          <a:p>
            <a:r>
              <a:rPr lang="zh-CN" altLang="en-US" sz="2000" dirty="0"/>
              <a:t>流量供给方：将广告位放到交易平台进行拍卖</a:t>
            </a:r>
            <a:endParaRPr lang="en-US" altLang="zh-CN" sz="2000" dirty="0"/>
          </a:p>
          <a:p>
            <a:r>
              <a:rPr lang="zh-CN" altLang="en-US" sz="2000" dirty="0"/>
              <a:t>流量需求方：在交易平台根据自身需求进行购买</a:t>
            </a:r>
            <a:endParaRPr lang="zh-CN" altLang="en-US" sz="2000" dirty="0"/>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9339" y="3429000"/>
            <a:ext cx="7210425" cy="2800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2289339"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占位符 6"/>
          <p:cNvSpPr txBox="1"/>
          <p:nvPr/>
        </p:nvSpPr>
        <p:spPr>
          <a:xfrm>
            <a:off x="442913" y="944610"/>
            <a:ext cx="9056687" cy="3816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ym typeface="Arial" panose="020B0604020202020204" pitchFamily="34" charset="0"/>
            </a:endParaRPr>
          </a:p>
        </p:txBody>
      </p:sp>
      <p:sp>
        <p:nvSpPr>
          <p:cNvPr id="10" name="文本占位符 6"/>
          <p:cNvSpPr txBox="1"/>
          <p:nvPr/>
        </p:nvSpPr>
        <p:spPr>
          <a:xfrm>
            <a:off x="519898" y="1018839"/>
            <a:ext cx="9056687" cy="3816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ym typeface="Arial" panose="020B0604020202020204" pitchFamily="34" charset="0"/>
              </a:rPr>
              <a:t>现行广告投放模式</a:t>
            </a:r>
            <a:endParaRPr lang="zh-CN" altLang="en-US" sz="2000" b="1" dirty="0">
              <a:sym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err="1">
                <a:sym typeface="Arial" panose="020B0604020202020204" pitchFamily="34" charset="0"/>
              </a:rPr>
              <a:t>数据分析</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8" name="文本占位符 33"/>
          <p:cNvSpPr>
            <a:spLocks noGrp="1"/>
          </p:cNvSpPr>
          <p:nvPr>
            <p:ph type="body" sz="quarter" idx="10"/>
          </p:nvPr>
        </p:nvSpPr>
        <p:spPr>
          <a:xfrm>
            <a:off x="442913" y="944610"/>
            <a:ext cx="9056687" cy="381629"/>
          </a:xfrm>
        </p:spPr>
        <p:txBody>
          <a:bodyPr/>
          <a:lstStyle/>
          <a:p>
            <a:pPr algn="l"/>
            <a:r>
              <a:rPr lang="en-US" altLang="zh-CN" i="0" dirty="0">
                <a:effectLst/>
                <a:latin typeface="system-ui"/>
              </a:rPr>
              <a:t>Canopy </a:t>
            </a:r>
            <a:r>
              <a:rPr lang="zh-CN" altLang="en-US" i="0" dirty="0">
                <a:effectLst/>
                <a:latin typeface="system-ui"/>
              </a:rPr>
              <a:t>聚类算法</a:t>
            </a:r>
            <a:endParaRPr lang="en-US" altLang="zh-CN" i="0" dirty="0">
              <a:effectLst/>
              <a:latin typeface="system-ui"/>
            </a:endParaRPr>
          </a:p>
        </p:txBody>
      </p:sp>
      <mc:AlternateContent xmlns:mc="http://schemas.openxmlformats.org/markup-compatibility/2006">
        <mc:Choice xmlns:a14="http://schemas.microsoft.com/office/drawing/2010/main" Requires="a14">
          <p:sp>
            <p:nvSpPr>
              <p:cNvPr id="7" name="文本框 6"/>
              <p:cNvSpPr txBox="1"/>
              <p:nvPr/>
            </p:nvSpPr>
            <p:spPr>
              <a:xfrm>
                <a:off x="442913" y="1825483"/>
                <a:ext cx="6094378" cy="3902030"/>
              </a:xfrm>
              <a:prstGeom prst="rect">
                <a:avLst/>
              </a:prstGeom>
              <a:noFill/>
            </p:spPr>
            <p:txBody>
              <a:bodyPr wrap="square">
                <a:spAutoFit/>
              </a:bodyPr>
              <a:lstStyle/>
              <a:p>
                <a:pPr algn="l">
                  <a:lnSpc>
                    <a:spcPct val="125000"/>
                  </a:lnSpc>
                  <a:buFont typeface="+mj-lt"/>
                  <a:buAutoNum type="arabicPeriod"/>
                </a:pPr>
                <a:r>
                  <a:rPr lang="zh-CN" altLang="en-US" b="0" i="0" dirty="0">
                    <a:solidFill>
                      <a:srgbClr val="191B1F"/>
                    </a:solidFill>
                    <a:effectLst/>
                    <a:latin typeface="-apple-system"/>
                  </a:rPr>
                  <a:t>给定样本列表 </a:t>
                </a:r>
                <a14:m>
                  <m:oMath xmlns:m="http://schemas.openxmlformats.org/officeDocument/2006/math">
                    <m:r>
                      <a:rPr lang="en-US" altLang="zh-CN" i="1" dirty="0" smtClean="0">
                        <a:solidFill>
                          <a:srgbClr val="191B1F"/>
                        </a:solidFill>
                        <a:latin typeface="Cambria Math" panose="02040503050406030204" pitchFamily="18" charset="0"/>
                      </a:rPr>
                      <m:t>𝐿</m:t>
                    </m:r>
                    <m:r>
                      <a:rPr lang="en-US" altLang="zh-CN" b="0" i="1" dirty="0" smtClean="0">
                        <a:solidFill>
                          <a:srgbClr val="191B1F"/>
                        </a:solidFill>
                        <a:effectLst/>
                        <a:latin typeface="Cambria Math" panose="02040503050406030204" pitchFamily="18" charset="0"/>
                      </a:rPr>
                      <m:t>=</m:t>
                    </m:r>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𝑥</m:t>
                        </m:r>
                      </m:e>
                      <m:sub>
                        <m:r>
                          <a:rPr lang="en-US" altLang="zh-CN" b="0" i="1" dirty="0" smtClean="0">
                            <a:solidFill>
                              <a:srgbClr val="191B1F"/>
                            </a:solidFill>
                            <a:effectLst/>
                            <a:latin typeface="Cambria Math" panose="02040503050406030204" pitchFamily="18" charset="0"/>
                          </a:rPr>
                          <m:t>1</m:t>
                        </m:r>
                      </m:sub>
                    </m:sSub>
                    <m:r>
                      <a:rPr lang="en-US" altLang="zh-CN" b="0" i="1" dirty="0" smtClean="0">
                        <a:solidFill>
                          <a:srgbClr val="191B1F"/>
                        </a:solidFill>
                        <a:effectLst/>
                        <a:latin typeface="Cambria Math" panose="02040503050406030204" pitchFamily="18" charset="0"/>
                      </a:rPr>
                      <m:t>,</m:t>
                    </m:r>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𝑥</m:t>
                        </m:r>
                      </m:e>
                      <m:sub>
                        <m:r>
                          <a:rPr lang="en-US" altLang="zh-CN" b="0" i="1" dirty="0" smtClean="0">
                            <a:solidFill>
                              <a:srgbClr val="191B1F"/>
                            </a:solidFill>
                            <a:effectLst/>
                            <a:latin typeface="Cambria Math" panose="02040503050406030204" pitchFamily="18" charset="0"/>
                          </a:rPr>
                          <m:t>2</m:t>
                        </m:r>
                      </m:sub>
                    </m:sSub>
                    <m:r>
                      <a:rPr lang="en-US" altLang="zh-CN" b="0" i="1" dirty="0" smtClean="0">
                        <a:solidFill>
                          <a:srgbClr val="191B1F"/>
                        </a:solidFill>
                        <a:effectLst/>
                        <a:latin typeface="Cambria Math" panose="02040503050406030204" pitchFamily="18" charset="0"/>
                      </a:rPr>
                      <m:t>,…,</m:t>
                    </m:r>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𝑥</m:t>
                        </m:r>
                      </m:e>
                      <m:sub>
                        <m:r>
                          <a:rPr lang="en-US" altLang="zh-CN" b="0" i="1" dirty="0" smtClean="0">
                            <a:solidFill>
                              <a:srgbClr val="191B1F"/>
                            </a:solidFill>
                            <a:effectLst/>
                            <a:latin typeface="Cambria Math" panose="02040503050406030204" pitchFamily="18" charset="0"/>
                          </a:rPr>
                          <m:t>𝑚</m:t>
                        </m:r>
                      </m:sub>
                    </m:sSub>
                  </m:oMath>
                </a14:m>
                <a:r>
                  <a:rPr lang="zh-CN" altLang="en-US" b="0" i="0" dirty="0">
                    <a:solidFill>
                      <a:srgbClr val="191B1F"/>
                    </a:solidFill>
                    <a:effectLst/>
                    <a:latin typeface="-apple-system"/>
                  </a:rPr>
                  <a:t>以及初始距离阈值为 </a:t>
                </a:r>
                <a14:m>
                  <m:oMath xmlns:m="http://schemas.openxmlformats.org/officeDocument/2006/math">
                    <m:sSub>
                      <m:sSubPr>
                        <m:ctrlPr>
                          <a:rPr lang="en-US" altLang="zh-CN" b="0" i="1" smtClean="0">
                            <a:solidFill>
                              <a:srgbClr val="191B1F"/>
                            </a:solidFill>
                            <a:effectLst/>
                            <a:latin typeface="Cambria Math" panose="02040503050406030204" pitchFamily="18" charset="0"/>
                          </a:rPr>
                        </m:ctrlPr>
                      </m:sSubPr>
                      <m:e>
                        <m:r>
                          <a:rPr lang="en-US" altLang="zh-CN" b="0" i="1" smtClean="0">
                            <a:solidFill>
                              <a:srgbClr val="191B1F"/>
                            </a:solidFill>
                            <a:effectLst/>
                            <a:latin typeface="Cambria Math" panose="02040503050406030204" pitchFamily="18" charset="0"/>
                          </a:rPr>
                          <m:t>𝑇</m:t>
                        </m:r>
                      </m:e>
                      <m:sub>
                        <m:r>
                          <a:rPr lang="en-US" altLang="zh-CN" b="0" i="1" smtClean="0">
                            <a:solidFill>
                              <a:srgbClr val="191B1F"/>
                            </a:solidFill>
                            <a:effectLst/>
                            <a:latin typeface="Cambria Math" panose="02040503050406030204" pitchFamily="18" charset="0"/>
                          </a:rPr>
                          <m:t>1</m:t>
                        </m:r>
                      </m:sub>
                    </m:sSub>
                    <m:r>
                      <a:rPr lang="en-US" altLang="zh-CN" b="0" i="1" smtClean="0">
                        <a:solidFill>
                          <a:srgbClr val="191B1F"/>
                        </a:solidFill>
                        <a:effectLst/>
                        <a:latin typeface="Cambria Math" panose="02040503050406030204" pitchFamily="18" charset="0"/>
                      </a:rPr>
                      <m:t>,</m:t>
                    </m:r>
                    <m:sSub>
                      <m:sSubPr>
                        <m:ctrlPr>
                          <a:rPr lang="en-US" altLang="zh-CN" b="0" i="1" smtClean="0">
                            <a:solidFill>
                              <a:srgbClr val="191B1F"/>
                            </a:solidFill>
                            <a:effectLst/>
                            <a:latin typeface="Cambria Math" panose="02040503050406030204" pitchFamily="18" charset="0"/>
                          </a:rPr>
                        </m:ctrlPr>
                      </m:sSubPr>
                      <m:e>
                        <m:r>
                          <a:rPr lang="en-US" altLang="zh-CN" b="0" i="1" smtClean="0">
                            <a:solidFill>
                              <a:srgbClr val="191B1F"/>
                            </a:solidFill>
                            <a:effectLst/>
                            <a:latin typeface="Cambria Math" panose="02040503050406030204" pitchFamily="18" charset="0"/>
                          </a:rPr>
                          <m:t>𝑇</m:t>
                        </m:r>
                      </m:e>
                      <m:sub>
                        <m:r>
                          <a:rPr lang="en-US" altLang="zh-CN" b="0" i="1" smtClean="0">
                            <a:solidFill>
                              <a:srgbClr val="191B1F"/>
                            </a:solidFill>
                            <a:effectLst/>
                            <a:latin typeface="Cambria Math" panose="02040503050406030204" pitchFamily="18" charset="0"/>
                          </a:rPr>
                          <m:t>2</m:t>
                        </m:r>
                      </m:sub>
                    </m:sSub>
                  </m:oMath>
                </a14:m>
                <a:r>
                  <a:rPr lang="zh-CN" altLang="en-US" b="0" i="0" dirty="0">
                    <a:solidFill>
                      <a:srgbClr val="191B1F"/>
                    </a:solidFill>
                    <a:effectLst/>
                    <a:latin typeface="-apple-system"/>
                  </a:rPr>
                  <a:t>，且（</a:t>
                </a:r>
                <a14:m>
                  <m:oMath xmlns:m="http://schemas.openxmlformats.org/officeDocument/2006/math">
                    <m:sSub>
                      <m:sSubPr>
                        <m:ctrlPr>
                          <a:rPr lang="en-US" altLang="zh-CN" b="0" i="1" smtClean="0">
                            <a:solidFill>
                              <a:srgbClr val="191B1F"/>
                            </a:solidFill>
                            <a:effectLst/>
                            <a:latin typeface="Cambria Math" panose="02040503050406030204" pitchFamily="18" charset="0"/>
                          </a:rPr>
                        </m:ctrlPr>
                      </m:sSubPr>
                      <m:e>
                        <m:r>
                          <a:rPr lang="en-US" altLang="zh-CN" b="0" i="1" smtClean="0">
                            <a:solidFill>
                              <a:srgbClr val="191B1F"/>
                            </a:solidFill>
                            <a:effectLst/>
                            <a:latin typeface="Cambria Math" panose="02040503050406030204" pitchFamily="18" charset="0"/>
                          </a:rPr>
                          <m:t>𝑇</m:t>
                        </m:r>
                      </m:e>
                      <m:sub>
                        <m:r>
                          <a:rPr lang="en-US" altLang="zh-CN" b="0" i="1" smtClean="0">
                            <a:solidFill>
                              <a:srgbClr val="191B1F"/>
                            </a:solidFill>
                            <a:effectLst/>
                            <a:latin typeface="Cambria Math" panose="02040503050406030204" pitchFamily="18" charset="0"/>
                          </a:rPr>
                          <m:t>1</m:t>
                        </m:r>
                      </m:sub>
                    </m:sSub>
                    <m:r>
                      <a:rPr lang="en-US" altLang="zh-CN" b="0" i="1" smtClean="0">
                        <a:solidFill>
                          <a:srgbClr val="191B1F"/>
                        </a:solidFill>
                        <a:effectLst/>
                        <a:latin typeface="Cambria Math" panose="02040503050406030204" pitchFamily="18" charset="0"/>
                      </a:rPr>
                      <m:t>&gt;</m:t>
                    </m:r>
                    <m:sSub>
                      <m:sSubPr>
                        <m:ctrlPr>
                          <a:rPr lang="en-US" altLang="zh-CN" b="0" i="1" smtClean="0">
                            <a:solidFill>
                              <a:srgbClr val="191B1F"/>
                            </a:solidFill>
                            <a:effectLst/>
                            <a:latin typeface="Cambria Math" panose="02040503050406030204" pitchFamily="18" charset="0"/>
                          </a:rPr>
                        </m:ctrlPr>
                      </m:sSubPr>
                      <m:e>
                        <m:r>
                          <a:rPr lang="en-US" altLang="zh-CN" b="0" i="1" smtClean="0">
                            <a:solidFill>
                              <a:srgbClr val="191B1F"/>
                            </a:solidFill>
                            <a:effectLst/>
                            <a:latin typeface="Cambria Math" panose="02040503050406030204" pitchFamily="18" charset="0"/>
                          </a:rPr>
                          <m:t>𝑇</m:t>
                        </m:r>
                      </m:e>
                      <m:sub>
                        <m:r>
                          <a:rPr lang="en-US" altLang="zh-CN" b="0" i="1" smtClean="0">
                            <a:solidFill>
                              <a:srgbClr val="191B1F"/>
                            </a:solidFill>
                            <a:effectLst/>
                            <a:latin typeface="Cambria Math" panose="02040503050406030204" pitchFamily="18" charset="0"/>
                          </a:rPr>
                          <m:t>2</m:t>
                        </m:r>
                      </m:sub>
                    </m:sSub>
                  </m:oMath>
                </a14:m>
                <a:r>
                  <a:rPr lang="zh-CN" altLang="en-US" b="0" i="0" dirty="0">
                    <a:solidFill>
                      <a:srgbClr val="191B1F"/>
                    </a:solidFill>
                    <a:effectLst/>
                    <a:latin typeface="-apple-system"/>
                  </a:rPr>
                  <a:t>）；</a:t>
                </a:r>
                <a:endParaRPr lang="zh-CN" altLang="en-US" b="0" i="0" dirty="0">
                  <a:solidFill>
                    <a:srgbClr val="191B1F"/>
                  </a:solidFill>
                  <a:effectLst/>
                  <a:latin typeface="-apple-system"/>
                </a:endParaRPr>
              </a:p>
              <a:p>
                <a:pPr algn="l">
                  <a:lnSpc>
                    <a:spcPct val="125000"/>
                  </a:lnSpc>
                  <a:buFont typeface="+mj-lt"/>
                  <a:buAutoNum type="arabicPeriod"/>
                </a:pPr>
                <a:r>
                  <a:rPr lang="zh-CN" altLang="en-US" b="0" i="0" dirty="0">
                    <a:solidFill>
                      <a:srgbClr val="191B1F"/>
                    </a:solidFill>
                    <a:effectLst/>
                    <a:latin typeface="-apple-system"/>
                  </a:rPr>
                  <a:t>从列表</a:t>
                </a:r>
                <a14:m>
                  <m:oMath xmlns:m="http://schemas.openxmlformats.org/officeDocument/2006/math">
                    <m:r>
                      <a:rPr lang="en-US" altLang="zh-CN" b="0" i="1" dirty="0" smtClean="0">
                        <a:solidFill>
                          <a:srgbClr val="191B1F"/>
                        </a:solidFill>
                        <a:effectLst/>
                        <a:latin typeface="Cambria Math" panose="02040503050406030204" pitchFamily="18" charset="0"/>
                      </a:rPr>
                      <m:t>𝐿</m:t>
                    </m:r>
                  </m:oMath>
                </a14:m>
                <a:r>
                  <a:rPr lang="zh-CN" altLang="en-US" b="0" i="0" dirty="0">
                    <a:solidFill>
                      <a:srgbClr val="191B1F"/>
                    </a:solidFill>
                    <a:effectLst/>
                    <a:latin typeface="-apple-system"/>
                  </a:rPr>
                  <a:t>中任取一点</a:t>
                </a:r>
                <a14:m>
                  <m:oMath xmlns:m="http://schemas.openxmlformats.org/officeDocument/2006/math">
                    <m:r>
                      <a:rPr lang="en-US" altLang="zh-CN" b="0" i="1" dirty="0" smtClean="0">
                        <a:solidFill>
                          <a:srgbClr val="191B1F"/>
                        </a:solidFill>
                        <a:effectLst/>
                        <a:latin typeface="Cambria Math" panose="02040503050406030204" pitchFamily="18" charset="0"/>
                      </a:rPr>
                      <m:t>𝑃</m:t>
                    </m:r>
                  </m:oMath>
                </a14:m>
                <a:r>
                  <a:rPr lang="zh-CN" altLang="en-US" b="0" i="0" dirty="0">
                    <a:solidFill>
                      <a:srgbClr val="191B1F"/>
                    </a:solidFill>
                    <a:effectLst/>
                    <a:latin typeface="-apple-system"/>
                  </a:rPr>
                  <a:t>，计算</a:t>
                </a:r>
                <a14:m>
                  <m:oMath xmlns:m="http://schemas.openxmlformats.org/officeDocument/2006/math">
                    <m:r>
                      <a:rPr lang="en-US" altLang="zh-CN" b="0" i="1" dirty="0" smtClean="0">
                        <a:solidFill>
                          <a:srgbClr val="191B1F"/>
                        </a:solidFill>
                        <a:effectLst/>
                        <a:latin typeface="Cambria Math" panose="02040503050406030204" pitchFamily="18" charset="0"/>
                      </a:rPr>
                      <m:t>𝑃</m:t>
                    </m:r>
                  </m:oMath>
                </a14:m>
                <a:r>
                  <a:rPr lang="zh-CN" altLang="en-US" b="0" i="0" dirty="0">
                    <a:solidFill>
                      <a:srgbClr val="191B1F"/>
                    </a:solidFill>
                    <a:effectLst/>
                    <a:latin typeface="-apple-system"/>
                  </a:rPr>
                  <a:t>到所有聚簇中心点的距离</a:t>
                </a:r>
                <a:r>
                  <a:rPr lang="en-US" altLang="zh-CN" b="0" i="0" dirty="0">
                    <a:solidFill>
                      <a:srgbClr val="191B1F"/>
                    </a:solidFill>
                    <a:effectLst/>
                    <a:latin typeface="-apple-system"/>
                  </a:rPr>
                  <a:t>(</a:t>
                </a:r>
                <a:r>
                  <a:rPr lang="zh-CN" altLang="en-US" b="0" i="0" dirty="0">
                    <a:solidFill>
                      <a:srgbClr val="191B1F"/>
                    </a:solidFill>
                    <a:effectLst/>
                    <a:latin typeface="-apple-system"/>
                  </a:rPr>
                  <a:t>如果不存在聚簇中心，那么就把点</a:t>
                </a:r>
                <a14:m>
                  <m:oMath xmlns:m="http://schemas.openxmlformats.org/officeDocument/2006/math">
                    <m:r>
                      <a:rPr lang="en-US" altLang="zh-CN" b="0" i="1" dirty="0" smtClean="0">
                        <a:solidFill>
                          <a:srgbClr val="191B1F"/>
                        </a:solidFill>
                        <a:effectLst/>
                        <a:latin typeface="Cambria Math" panose="02040503050406030204" pitchFamily="18" charset="0"/>
                      </a:rPr>
                      <m:t>𝑃</m:t>
                    </m:r>
                  </m:oMath>
                </a14:m>
                <a:r>
                  <a:rPr lang="zh-CN" altLang="en-US" b="0" i="0" dirty="0">
                    <a:solidFill>
                      <a:srgbClr val="191B1F"/>
                    </a:solidFill>
                    <a:effectLst/>
                    <a:latin typeface="-apple-system"/>
                  </a:rPr>
                  <a:t>作为一个新的聚簇</a:t>
                </a:r>
                <a:r>
                  <a:rPr lang="en-US" altLang="zh-CN" b="0" i="0" dirty="0">
                    <a:solidFill>
                      <a:srgbClr val="191B1F"/>
                    </a:solidFill>
                    <a:effectLst/>
                    <a:latin typeface="-apple-system"/>
                  </a:rPr>
                  <a:t>)</a:t>
                </a:r>
                <a:r>
                  <a:rPr lang="zh-CN" altLang="en-US" b="0" i="0" dirty="0">
                    <a:solidFill>
                      <a:srgbClr val="191B1F"/>
                    </a:solidFill>
                    <a:effectLst/>
                    <a:latin typeface="-apple-system"/>
                  </a:rPr>
                  <a:t>，并选出与聚类中心最近的距离 </a:t>
                </a:r>
                <a14:m>
                  <m:oMath xmlns:m="http://schemas.openxmlformats.org/officeDocument/2006/math">
                    <m:r>
                      <a:rPr lang="en-US" altLang="zh-CN" i="1" dirty="0" smtClean="0">
                        <a:solidFill>
                          <a:srgbClr val="191B1F"/>
                        </a:solidFill>
                        <a:latin typeface="Cambria Math" panose="02040503050406030204" pitchFamily="18" charset="0"/>
                      </a:rPr>
                      <m:t>𝐷</m:t>
                    </m:r>
                    <m:r>
                      <a:rPr lang="en-US" altLang="zh-CN" i="1" dirty="0" smtClean="0">
                        <a:solidFill>
                          <a:srgbClr val="191B1F"/>
                        </a:solidFill>
                        <a:latin typeface="Cambria Math" panose="02040503050406030204" pitchFamily="18" charset="0"/>
                      </a:rPr>
                      <m:t>(</m:t>
                    </m:r>
                    <m:r>
                      <a:rPr lang="en-US" altLang="zh-CN" b="0" i="1" dirty="0" err="1" smtClean="0">
                        <a:solidFill>
                          <a:srgbClr val="191B1F"/>
                        </a:solidFill>
                        <a:latin typeface="Cambria Math" panose="02040503050406030204" pitchFamily="18" charset="0"/>
                      </a:rPr>
                      <m:t>𝑃</m:t>
                    </m:r>
                    <m:r>
                      <a:rPr lang="en-US" altLang="zh-CN" b="0" i="1" dirty="0" err="1" smtClean="0">
                        <a:solidFill>
                          <a:srgbClr val="191B1F"/>
                        </a:solidFill>
                        <a:latin typeface="Cambria Math" panose="02040503050406030204" pitchFamily="18" charset="0"/>
                      </a:rPr>
                      <m:t>,</m:t>
                    </m:r>
                    <m:sSub>
                      <m:sSubPr>
                        <m:ctrlPr>
                          <a:rPr lang="en-US" altLang="zh-CN" b="0" i="1" dirty="0" err="1" smtClean="0">
                            <a:solidFill>
                              <a:srgbClr val="191B1F"/>
                            </a:solidFill>
                            <a:latin typeface="Cambria Math" panose="02040503050406030204" pitchFamily="18" charset="0"/>
                          </a:rPr>
                        </m:ctrlPr>
                      </m:sSubPr>
                      <m:e>
                        <m:r>
                          <a:rPr lang="en-US" altLang="zh-CN" b="0" i="1" dirty="0" err="1" smtClean="0">
                            <a:solidFill>
                              <a:srgbClr val="191B1F"/>
                            </a:solidFill>
                            <a:latin typeface="Cambria Math" panose="02040503050406030204" pitchFamily="18" charset="0"/>
                          </a:rPr>
                          <m:t>𝑎</m:t>
                        </m:r>
                      </m:e>
                      <m:sub>
                        <m:r>
                          <a:rPr lang="en-US" altLang="zh-CN" b="0" i="1" dirty="0" err="1" smtClean="0">
                            <a:solidFill>
                              <a:srgbClr val="191B1F"/>
                            </a:solidFill>
                            <a:latin typeface="Cambria Math" panose="02040503050406030204" pitchFamily="18" charset="0"/>
                          </a:rPr>
                          <m:t>𝑗</m:t>
                        </m:r>
                      </m:sub>
                    </m:sSub>
                    <m:r>
                      <a:rPr lang="en-US" altLang="zh-CN" i="1" dirty="0" smtClean="0">
                        <a:solidFill>
                          <a:srgbClr val="191B1F"/>
                        </a:solidFill>
                        <a:latin typeface="Cambria Math" panose="02040503050406030204" pitchFamily="18" charset="0"/>
                      </a:rPr>
                      <m:t>)</m:t>
                    </m:r>
                  </m:oMath>
                </a14:m>
                <a:r>
                  <a:rPr lang="zh-CN" altLang="en-US" b="0" i="0" dirty="0">
                    <a:solidFill>
                      <a:srgbClr val="191B1F"/>
                    </a:solidFill>
                    <a:effectLst/>
                    <a:latin typeface="-apple-system"/>
                  </a:rPr>
                  <a:t>；</a:t>
                </a:r>
                <a:endParaRPr lang="zh-CN" altLang="en-US" b="0" i="0" dirty="0">
                  <a:solidFill>
                    <a:srgbClr val="191B1F"/>
                  </a:solidFill>
                  <a:effectLst/>
                  <a:latin typeface="-apple-system"/>
                </a:endParaRPr>
              </a:p>
              <a:p>
                <a:pPr algn="l">
                  <a:lnSpc>
                    <a:spcPct val="125000"/>
                  </a:lnSpc>
                  <a:buFont typeface="+mj-lt"/>
                  <a:buAutoNum type="arabicPeriod"/>
                </a:pPr>
                <a:r>
                  <a:rPr lang="zh-CN" altLang="en-US" b="0" i="0" dirty="0">
                    <a:solidFill>
                      <a:srgbClr val="191B1F"/>
                    </a:solidFill>
                    <a:effectLst/>
                    <a:latin typeface="-apple-system"/>
                  </a:rPr>
                  <a:t>如果距离</a:t>
                </a:r>
                <a14:m>
                  <m:oMath xmlns:m="http://schemas.openxmlformats.org/officeDocument/2006/math">
                    <m:r>
                      <a:rPr lang="en-US" altLang="zh-CN" b="0" i="1" dirty="0" smtClean="0">
                        <a:solidFill>
                          <a:srgbClr val="191B1F"/>
                        </a:solidFill>
                        <a:effectLst/>
                        <a:latin typeface="Cambria Math" panose="02040503050406030204" pitchFamily="18" charset="0"/>
                      </a:rPr>
                      <m:t>𝐷</m:t>
                    </m:r>
                  </m:oMath>
                </a14:m>
                <a:r>
                  <a:rPr lang="zh-CN" altLang="en-US" b="0" i="0" dirty="0">
                    <a:solidFill>
                      <a:srgbClr val="191B1F"/>
                    </a:solidFill>
                    <a:effectLst/>
                    <a:latin typeface="-apple-system"/>
                  </a:rPr>
                  <a:t>小于</a:t>
                </a:r>
                <a14:m>
                  <m:oMath xmlns:m="http://schemas.openxmlformats.org/officeDocument/2006/math">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𝑇</m:t>
                        </m:r>
                      </m:e>
                      <m:sub>
                        <m:r>
                          <a:rPr lang="en-US" altLang="zh-CN" b="0" i="1" dirty="0" smtClean="0">
                            <a:solidFill>
                              <a:srgbClr val="191B1F"/>
                            </a:solidFill>
                            <a:effectLst/>
                            <a:latin typeface="Cambria Math" panose="02040503050406030204" pitchFamily="18" charset="0"/>
                          </a:rPr>
                          <m:t>1</m:t>
                        </m:r>
                      </m:sub>
                    </m:sSub>
                  </m:oMath>
                </a14:m>
                <a:r>
                  <a:rPr lang="zh-CN" altLang="en-US" b="0" i="0" dirty="0">
                    <a:solidFill>
                      <a:srgbClr val="191B1F"/>
                    </a:solidFill>
                    <a:effectLst/>
                    <a:latin typeface="-apple-system"/>
                  </a:rPr>
                  <a:t>，表示该节点属于该聚簇，添加到该聚簇列表中。</a:t>
                </a:r>
                <a:endParaRPr lang="zh-CN" altLang="en-US" b="0" i="0" dirty="0">
                  <a:solidFill>
                    <a:srgbClr val="191B1F"/>
                  </a:solidFill>
                  <a:effectLst/>
                  <a:latin typeface="-apple-system"/>
                </a:endParaRPr>
              </a:p>
              <a:p>
                <a:pPr algn="l">
                  <a:lnSpc>
                    <a:spcPct val="125000"/>
                  </a:lnSpc>
                  <a:buFont typeface="+mj-lt"/>
                  <a:buAutoNum type="arabicPeriod"/>
                </a:pPr>
                <a:r>
                  <a:rPr lang="zh-CN" altLang="en-US" b="0" i="0" dirty="0">
                    <a:solidFill>
                      <a:srgbClr val="191B1F"/>
                    </a:solidFill>
                    <a:effectLst/>
                    <a:latin typeface="-apple-system"/>
                  </a:rPr>
                  <a:t>如果距离</a:t>
                </a:r>
                <a14:m>
                  <m:oMath xmlns:m="http://schemas.openxmlformats.org/officeDocument/2006/math">
                    <m:r>
                      <a:rPr lang="en-US" altLang="zh-CN" b="0" i="1" dirty="0" smtClean="0">
                        <a:solidFill>
                          <a:srgbClr val="191B1F"/>
                        </a:solidFill>
                        <a:effectLst/>
                        <a:latin typeface="Cambria Math" panose="02040503050406030204" pitchFamily="18" charset="0"/>
                      </a:rPr>
                      <m:t>𝐷</m:t>
                    </m:r>
                  </m:oMath>
                </a14:m>
                <a:r>
                  <a:rPr lang="zh-CN" altLang="en-US" b="0" i="0" dirty="0">
                    <a:solidFill>
                      <a:srgbClr val="191B1F"/>
                    </a:solidFill>
                    <a:effectLst/>
                    <a:latin typeface="-apple-system"/>
                  </a:rPr>
                  <a:t>小于</a:t>
                </a:r>
                <a14:m>
                  <m:oMath xmlns:m="http://schemas.openxmlformats.org/officeDocument/2006/math">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𝑇</m:t>
                        </m:r>
                      </m:e>
                      <m:sub>
                        <m:r>
                          <a:rPr lang="en-US" altLang="zh-CN" b="0" i="1" dirty="0" smtClean="0">
                            <a:solidFill>
                              <a:srgbClr val="191B1F"/>
                            </a:solidFill>
                            <a:effectLst/>
                            <a:latin typeface="Cambria Math" panose="02040503050406030204" pitchFamily="18" charset="0"/>
                          </a:rPr>
                          <m:t>2</m:t>
                        </m:r>
                      </m:sub>
                    </m:sSub>
                  </m:oMath>
                </a14:m>
                <a:r>
                  <a:rPr lang="zh-CN" altLang="en-US" b="0" i="0" dirty="0">
                    <a:solidFill>
                      <a:srgbClr val="191B1F"/>
                    </a:solidFill>
                    <a:effectLst/>
                    <a:latin typeface="-apple-system"/>
                  </a:rPr>
                  <a:t>，表示该节点不仅仅属于该聚簇，还表示和当前聚簇中心点非常近，所以将</a:t>
                </a:r>
                <a14:m>
                  <m:oMath xmlns:m="http://schemas.openxmlformats.org/officeDocument/2006/math">
                    <m:r>
                      <a:rPr lang="en-US" altLang="zh-CN" b="0" i="1" dirty="0" smtClean="0">
                        <a:solidFill>
                          <a:srgbClr val="191B1F"/>
                        </a:solidFill>
                        <a:effectLst/>
                        <a:latin typeface="Cambria Math" panose="02040503050406030204" pitchFamily="18" charset="0"/>
                      </a:rPr>
                      <m:t>𝑃</m:t>
                    </m:r>
                  </m:oMath>
                </a14:m>
                <a:r>
                  <a:rPr lang="zh-CN" altLang="en-US" b="0" i="0" dirty="0">
                    <a:solidFill>
                      <a:srgbClr val="191B1F"/>
                    </a:solidFill>
                    <a:effectLst/>
                    <a:latin typeface="-apple-system"/>
                  </a:rPr>
                  <a:t>从列表</a:t>
                </a:r>
                <a14:m>
                  <m:oMath xmlns:m="http://schemas.openxmlformats.org/officeDocument/2006/math">
                    <m:r>
                      <a:rPr lang="en-US" altLang="zh-CN" b="0" i="1" dirty="0" smtClean="0">
                        <a:solidFill>
                          <a:srgbClr val="191B1F"/>
                        </a:solidFill>
                        <a:effectLst/>
                        <a:latin typeface="Cambria Math" panose="02040503050406030204" pitchFamily="18" charset="0"/>
                      </a:rPr>
                      <m:t>𝐿</m:t>
                    </m:r>
                  </m:oMath>
                </a14:m>
                <a:r>
                  <a:rPr lang="zh-CN" altLang="en-US" b="0" i="0" dirty="0">
                    <a:solidFill>
                      <a:srgbClr val="191B1F"/>
                    </a:solidFill>
                    <a:effectLst/>
                    <a:latin typeface="-apple-system"/>
                  </a:rPr>
                  <a:t>中删除。</a:t>
                </a:r>
                <a:endParaRPr lang="zh-CN" altLang="en-US" b="0" i="0" dirty="0">
                  <a:solidFill>
                    <a:srgbClr val="191B1F"/>
                  </a:solidFill>
                  <a:effectLst/>
                  <a:latin typeface="-apple-system"/>
                </a:endParaRPr>
              </a:p>
              <a:p>
                <a:pPr algn="l">
                  <a:lnSpc>
                    <a:spcPct val="125000"/>
                  </a:lnSpc>
                  <a:buFont typeface="+mj-lt"/>
                  <a:buAutoNum type="arabicPeriod"/>
                </a:pPr>
                <a:r>
                  <a:rPr lang="zh-CN" altLang="en-US" b="0" i="0" dirty="0">
                    <a:solidFill>
                      <a:srgbClr val="191B1F"/>
                    </a:solidFill>
                    <a:effectLst/>
                    <a:latin typeface="-apple-system"/>
                  </a:rPr>
                  <a:t>如果距离</a:t>
                </a:r>
                <a14:m>
                  <m:oMath xmlns:m="http://schemas.openxmlformats.org/officeDocument/2006/math">
                    <m:r>
                      <a:rPr lang="en-US" altLang="zh-CN" b="0" i="1" dirty="0" smtClean="0">
                        <a:solidFill>
                          <a:srgbClr val="191B1F"/>
                        </a:solidFill>
                        <a:effectLst/>
                        <a:latin typeface="Cambria Math" panose="02040503050406030204" pitchFamily="18" charset="0"/>
                      </a:rPr>
                      <m:t>𝐷</m:t>
                    </m:r>
                  </m:oMath>
                </a14:m>
                <a:r>
                  <a:rPr lang="zh-CN" altLang="en-US" b="0" i="0" dirty="0">
                    <a:solidFill>
                      <a:srgbClr val="191B1F"/>
                    </a:solidFill>
                    <a:effectLst/>
                    <a:latin typeface="-apple-system"/>
                  </a:rPr>
                  <a:t>大于</a:t>
                </a:r>
                <a14:m>
                  <m:oMath xmlns:m="http://schemas.openxmlformats.org/officeDocument/2006/math">
                    <m:sSub>
                      <m:sSubPr>
                        <m:ctrlPr>
                          <a:rPr lang="en-US" altLang="zh-CN" b="0" i="1" dirty="0" smtClean="0">
                            <a:solidFill>
                              <a:srgbClr val="191B1F"/>
                            </a:solidFill>
                            <a:effectLst/>
                            <a:latin typeface="Cambria Math" panose="02040503050406030204" pitchFamily="18" charset="0"/>
                          </a:rPr>
                        </m:ctrlPr>
                      </m:sSubPr>
                      <m:e>
                        <m:r>
                          <a:rPr lang="en-US" altLang="zh-CN" b="0" i="1" dirty="0" smtClean="0">
                            <a:solidFill>
                              <a:srgbClr val="191B1F"/>
                            </a:solidFill>
                            <a:effectLst/>
                            <a:latin typeface="Cambria Math" panose="02040503050406030204" pitchFamily="18" charset="0"/>
                          </a:rPr>
                          <m:t>𝑇</m:t>
                        </m:r>
                      </m:e>
                      <m:sub>
                        <m:r>
                          <a:rPr lang="en-US" altLang="zh-CN" b="0" i="1" dirty="0" smtClean="0">
                            <a:solidFill>
                              <a:srgbClr val="191B1F"/>
                            </a:solidFill>
                            <a:effectLst/>
                            <a:latin typeface="Cambria Math" panose="02040503050406030204" pitchFamily="18" charset="0"/>
                          </a:rPr>
                          <m:t>1</m:t>
                        </m:r>
                      </m:sub>
                    </m:sSub>
                  </m:oMath>
                </a14:m>
                <a:r>
                  <a:rPr lang="zh-CN" altLang="en-US" b="0" i="0" dirty="0">
                    <a:solidFill>
                      <a:srgbClr val="191B1F"/>
                    </a:solidFill>
                    <a:effectLst/>
                    <a:latin typeface="-apple-system"/>
                  </a:rPr>
                  <a:t>，那么节点</a:t>
                </a:r>
                <a14:m>
                  <m:oMath xmlns:m="http://schemas.openxmlformats.org/officeDocument/2006/math">
                    <m:r>
                      <a:rPr lang="en-US" altLang="zh-CN" b="0" i="1" dirty="0" smtClean="0">
                        <a:solidFill>
                          <a:srgbClr val="191B1F"/>
                        </a:solidFill>
                        <a:effectLst/>
                        <a:latin typeface="Cambria Math" panose="02040503050406030204" pitchFamily="18" charset="0"/>
                      </a:rPr>
                      <m:t>𝑃</m:t>
                    </m:r>
                  </m:oMath>
                </a14:m>
                <a:r>
                  <a:rPr lang="zh-CN" altLang="en-US" b="0" i="0" dirty="0">
                    <a:solidFill>
                      <a:srgbClr val="191B1F"/>
                    </a:solidFill>
                    <a:effectLst/>
                    <a:latin typeface="-apple-system"/>
                  </a:rPr>
                  <a:t>形成一个新的聚簇。</a:t>
                </a:r>
                <a:endParaRPr lang="zh-CN" altLang="en-US" b="0" i="0" dirty="0">
                  <a:solidFill>
                    <a:srgbClr val="191B1F"/>
                  </a:solidFill>
                  <a:effectLst/>
                  <a:latin typeface="-apple-system"/>
                </a:endParaRPr>
              </a:p>
              <a:p>
                <a:pPr algn="l">
                  <a:lnSpc>
                    <a:spcPct val="125000"/>
                  </a:lnSpc>
                  <a:buFont typeface="+mj-lt"/>
                  <a:buAutoNum type="arabicPeriod"/>
                </a:pPr>
                <a:r>
                  <a:rPr lang="zh-CN" altLang="en-US" b="0" i="0" dirty="0">
                    <a:solidFill>
                      <a:srgbClr val="191B1F"/>
                    </a:solidFill>
                    <a:effectLst/>
                    <a:latin typeface="-apple-system"/>
                  </a:rPr>
                  <a:t>重复步骤</a:t>
                </a:r>
                <a:r>
                  <a:rPr lang="en-US" altLang="zh-CN" b="0" i="0" dirty="0">
                    <a:solidFill>
                      <a:srgbClr val="191B1F"/>
                    </a:solidFill>
                    <a:effectLst/>
                    <a:latin typeface="-apple-system"/>
                  </a:rPr>
                  <a:t>2-5</a:t>
                </a:r>
                <a:r>
                  <a:rPr lang="zh-CN" altLang="en-US" b="0" i="0" dirty="0">
                    <a:solidFill>
                      <a:srgbClr val="191B1F"/>
                    </a:solidFill>
                    <a:effectLst/>
                    <a:latin typeface="-apple-system"/>
                  </a:rPr>
                  <a:t>，直到列表</a:t>
                </a:r>
                <a14:m>
                  <m:oMath xmlns:m="http://schemas.openxmlformats.org/officeDocument/2006/math">
                    <m:r>
                      <a:rPr lang="en-US" altLang="zh-CN" b="0" i="1" dirty="0" smtClean="0">
                        <a:solidFill>
                          <a:srgbClr val="191B1F"/>
                        </a:solidFill>
                        <a:effectLst/>
                        <a:latin typeface="Cambria Math" panose="02040503050406030204" pitchFamily="18" charset="0"/>
                      </a:rPr>
                      <m:t>𝐿</m:t>
                    </m:r>
                  </m:oMath>
                </a14:m>
                <a:r>
                  <a:rPr lang="zh-CN" altLang="en-US" b="0" i="0" dirty="0">
                    <a:solidFill>
                      <a:srgbClr val="191B1F"/>
                    </a:solidFill>
                    <a:effectLst/>
                    <a:latin typeface="-apple-system"/>
                  </a:rPr>
                  <a:t>为空时结束循环</a:t>
                </a:r>
                <a:endParaRPr lang="zh-CN" altLang="en-US" b="0" i="0" dirty="0">
                  <a:solidFill>
                    <a:srgbClr val="191B1F"/>
                  </a:solidFill>
                  <a:effectLst/>
                  <a:latin typeface="-apple-system"/>
                </a:endParaRPr>
              </a:p>
            </p:txBody>
          </p:sp>
        </mc:Choice>
        <mc:Fallback>
          <p:sp>
            <p:nvSpPr>
              <p:cNvPr id="7" name="文本框 6"/>
              <p:cNvSpPr txBox="1">
                <a:spLocks noRot="1" noChangeAspect="1" noMove="1" noResize="1" noEditPoints="1" noAdjustHandles="1" noChangeArrowheads="1" noChangeShapeType="1" noTextEdit="1"/>
              </p:cNvSpPr>
              <p:nvPr/>
            </p:nvSpPr>
            <p:spPr>
              <a:xfrm>
                <a:off x="442913" y="1825483"/>
                <a:ext cx="6094378" cy="3902030"/>
              </a:xfrm>
              <a:prstGeom prst="rect">
                <a:avLst/>
              </a:prstGeom>
              <a:blipFill rotWithShape="1">
                <a:blip r:embed="rId1"/>
                <a:stretch>
                  <a:fillRect l="-5" t="-13" r="10" b="11"/>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716"/>
          <a:stretch>
            <a:fillRect/>
          </a:stretch>
        </p:blipFill>
        <p:spPr bwMode="auto">
          <a:xfrm>
            <a:off x="7043641" y="1379820"/>
            <a:ext cx="4705350" cy="3834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数据分析</a:t>
            </a:r>
            <a:endParaRPr lang="zh-CN" altLang="en-US" dirty="0"/>
          </a:p>
        </p:txBody>
      </p:sp>
      <p:sp>
        <p:nvSpPr>
          <p:cNvPr id="4" name="文本占位符 3"/>
          <p:cNvSpPr>
            <a:spLocks noGrp="1"/>
          </p:cNvSpPr>
          <p:nvPr>
            <p:ph type="body" sz="quarter" idx="10"/>
          </p:nvPr>
        </p:nvSpPr>
        <p:spPr/>
        <p:txBody>
          <a:bodyPr/>
          <a:lstStyle/>
          <a:p>
            <a:r>
              <a:rPr lang="zh-CN" altLang="en-US" dirty="0"/>
              <a:t>加权</a:t>
            </a:r>
            <a:r>
              <a:rPr lang="en-US" altLang="zh-CN" dirty="0" err="1"/>
              <a:t>K_means</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42913" y="1326239"/>
                <a:ext cx="8706679" cy="5016758"/>
              </a:xfrm>
              <a:prstGeom prst="rect">
                <a:avLst/>
              </a:prstGeom>
              <a:noFill/>
            </p:spPr>
            <p:txBody>
              <a:bodyPr wrap="square" rtlCol="0">
                <a:spAutoFit/>
              </a:bodyPr>
              <a:lstStyle/>
              <a:p>
                <a:pPr algn="just"/>
                <a:r>
                  <a:rPr lang="zh-CN" altLang="en-US" sz="2000" dirty="0"/>
                  <a:t>数据集 </a:t>
                </a:r>
                <a14:m>
                  <m:oMath xmlns:m="http://schemas.openxmlformats.org/officeDocument/2006/math">
                    <m:r>
                      <a:rPr lang="en-US" altLang="zh-CN" sz="2000" i="1" dirty="0" smtClean="0">
                        <a:latin typeface="Cambria Math" panose="02040503050406030204" pitchFamily="18" charset="0"/>
                      </a:rPr>
                      <m:t>𝑋</m:t>
                    </m:r>
                  </m:oMath>
                </a14:m>
                <a:r>
                  <a:rPr lang="en-US" altLang="zh-CN" sz="2000" dirty="0"/>
                  <a:t> </a:t>
                </a:r>
                <a:r>
                  <a:rPr lang="zh-CN" altLang="en-US" sz="2000" dirty="0"/>
                  <a:t>由</a:t>
                </a:r>
                <a14:m>
                  <m:oMath xmlns:m="http://schemas.openxmlformats.org/officeDocument/2006/math">
                    <m:r>
                      <a:rPr lang="zh-CN" altLang="en-US" sz="2000" i="1" dirty="0" smtClean="0">
                        <a:latin typeface="Cambria Math" panose="02040503050406030204" pitchFamily="18" charset="0"/>
                      </a:rPr>
                      <m:t> </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 </m:t>
                    </m:r>
                  </m:oMath>
                </a14:m>
                <a:r>
                  <a:rPr lang="zh-CN" altLang="en-US" sz="2000" dirty="0"/>
                  <a:t>个数据点组成，每个数据点具有 </a:t>
                </a:r>
                <a14:m>
                  <m:oMath xmlns:m="http://schemas.openxmlformats.org/officeDocument/2006/math">
                    <m:r>
                      <a:rPr lang="en-US" altLang="zh-CN" sz="2000" i="1" dirty="0" smtClean="0">
                        <a:latin typeface="Cambria Math" panose="02040503050406030204" pitchFamily="18" charset="0"/>
                      </a:rPr>
                      <m:t>𝑑</m:t>
                    </m:r>
                  </m:oMath>
                </a14:m>
                <a:r>
                  <a:rPr lang="en-US" altLang="zh-CN" sz="2000" dirty="0"/>
                  <a:t> </a:t>
                </a:r>
                <a:r>
                  <a:rPr lang="zh-CN" altLang="en-US" sz="2000" dirty="0"/>
                  <a:t>维的特征，则每个数据点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𝑖</m:t>
                        </m:r>
                      </m:sub>
                    </m:sSub>
                    <m:r>
                      <a:rPr lang="en-US" altLang="zh-CN" sz="2000" i="1" dirty="0" smtClean="0">
                        <a:latin typeface="Cambria Math" panose="02040503050406030204" pitchFamily="18" charset="0"/>
                      </a:rPr>
                      <m:t> </m:t>
                    </m:r>
                  </m:oMath>
                </a14:m>
                <a:r>
                  <a:rPr lang="zh-CN" altLang="en-US" sz="2000" dirty="0"/>
                  <a:t>可以表示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𝑖𝑑</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rPr>
                      <m:t>)</m:t>
                    </m:r>
                  </m:oMath>
                </a14:m>
                <a:r>
                  <a:rPr lang="zh-CN" altLang="en-US" sz="2000" dirty="0"/>
                  <a:t>，假设数据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𝑖</m:t>
                        </m:r>
                      </m:sub>
                    </m:sSub>
                    <m:r>
                      <a:rPr lang="en-US" altLang="zh-CN" sz="2000" i="1" dirty="0" smtClean="0">
                        <a:latin typeface="Cambria Math" panose="02040503050406030204" pitchFamily="18" charset="0"/>
                      </a:rPr>
                      <m:t> </m:t>
                    </m:r>
                  </m:oMath>
                </a14:m>
                <a:r>
                  <a:rPr lang="zh-CN" altLang="en-US" sz="2000" dirty="0"/>
                  <a:t>的权重为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𝑤</m:t>
                        </m:r>
                      </m:e>
                      <m:sub>
                        <m:r>
                          <a:rPr lang="en-US" altLang="zh-CN" sz="2000" i="1" dirty="0" smtClean="0">
                            <a:latin typeface="Cambria Math" panose="02040503050406030204" pitchFamily="18" charset="0"/>
                          </a:rPr>
                          <m:t>𝑖</m:t>
                        </m:r>
                      </m:sub>
                    </m:sSub>
                  </m:oMath>
                </a14:m>
                <a:r>
                  <a:rPr lang="en-US" altLang="zh-CN" sz="2000" dirty="0"/>
                  <a:t> </a:t>
                </a:r>
                <a:r>
                  <a:rPr lang="zh-CN" altLang="en-US" sz="2000" dirty="0"/>
                  <a:t>，则加权 </a:t>
                </a:r>
                <a:r>
                  <a:rPr lang="en-US" altLang="zh-CN" sz="2000" dirty="0"/>
                  <a:t>K-means </a:t>
                </a:r>
                <a:r>
                  <a:rPr lang="zh-CN" altLang="en-US" sz="2000" dirty="0"/>
                  <a:t>算法的具体步骤如下： </a:t>
                </a:r>
                <a:endParaRPr lang="en-US" altLang="zh-CN" sz="2000" dirty="0"/>
              </a:p>
              <a:p>
                <a:pPr marL="457200" indent="-457200" algn="just">
                  <a:buAutoNum type="arabicPeriod"/>
                </a:pPr>
                <a:r>
                  <a:rPr lang="zh-CN" altLang="en-US" sz="2000" dirty="0"/>
                  <a:t>首先采用最远距离法确定 </a:t>
                </a:r>
                <a14:m>
                  <m:oMath xmlns:m="http://schemas.openxmlformats.org/officeDocument/2006/math">
                    <m:r>
                      <a:rPr lang="en-US" altLang="zh-CN" sz="2000" i="1" dirty="0" smtClean="0">
                        <a:latin typeface="Cambria Math" panose="02040503050406030204" pitchFamily="18" charset="0"/>
                      </a:rPr>
                      <m:t>𝐾</m:t>
                    </m:r>
                  </m:oMath>
                </a14:m>
                <a:r>
                  <a:rPr lang="en-US" altLang="zh-CN" sz="2000" dirty="0"/>
                  <a:t> </a:t>
                </a:r>
                <a:r>
                  <a:rPr lang="zh-CN" altLang="en-US" sz="2000" dirty="0"/>
                  <a:t>个初始聚类中心。最远距离法运算规则如下： </a:t>
                </a:r>
                <a:r>
                  <a:rPr lang="en-US" altLang="zh-CN" sz="2000" dirty="0"/>
                  <a:t>1)</a:t>
                </a:r>
                <a:r>
                  <a:rPr lang="zh-CN" altLang="en-US" sz="2000" dirty="0"/>
                  <a:t>任意选择一个数据点（比如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oMath>
                </a14:m>
                <a:r>
                  <a:rPr lang="zh-CN" altLang="en-US" sz="2000" dirty="0"/>
                  <a:t>）作为第一个初始聚类中心，</a:t>
                </a:r>
                <a:r>
                  <a:rPr lang="en-US" altLang="zh-CN" sz="2000" dirty="0"/>
                  <a:t>2)</a:t>
                </a:r>
                <a:r>
                  <a:rPr lang="zh-CN" altLang="en-US" sz="2000" dirty="0"/>
                  <a:t>选择距离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oMath>
                </a14:m>
                <a:r>
                  <a:rPr lang="zh-CN" altLang="en-US" sz="2000" dirty="0"/>
                  <a:t> 最远的数据点（比如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Sub>
                  </m:oMath>
                </a14:m>
                <a:r>
                  <a:rPr lang="zh-CN" altLang="en-US" sz="2000" dirty="0"/>
                  <a:t>）作为第二个初始聚类中心，</a:t>
                </a:r>
                <a:r>
                  <a:rPr lang="en-US" altLang="zh-CN" sz="2000" dirty="0"/>
                  <a:t>3)</a:t>
                </a:r>
                <a:r>
                  <a:rPr lang="zh-CN" altLang="en-US" sz="2000" dirty="0"/>
                  <a:t>选择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oMath>
                </a14:m>
                <a:r>
                  <a:rPr lang="zh-CN" altLang="en-US" sz="2000" dirty="0"/>
                  <a:t> 和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 </m:t>
                    </m:r>
                  </m:oMath>
                </a14:m>
                <a:r>
                  <a:rPr lang="zh-CN" altLang="en-US" sz="2000" dirty="0"/>
                  <a:t>最远的数据点作为第三个初始聚类中心，之后以此类推，直到选出 </a:t>
                </a:r>
                <a14:m>
                  <m:oMath xmlns:m="http://schemas.openxmlformats.org/officeDocument/2006/math">
                    <m:r>
                      <a:rPr lang="en-US" altLang="zh-CN" sz="2000" i="1" dirty="0" smtClean="0">
                        <a:latin typeface="Cambria Math" panose="02040503050406030204" pitchFamily="18" charset="0"/>
                      </a:rPr>
                      <m:t>𝐾</m:t>
                    </m:r>
                  </m:oMath>
                </a14:m>
                <a:r>
                  <a:rPr lang="en-US" altLang="zh-CN" sz="2000" dirty="0"/>
                  <a:t> </a:t>
                </a:r>
                <a:r>
                  <a:rPr lang="zh-CN" altLang="en-US" sz="2000" dirty="0"/>
                  <a:t>个初始聚类中心。这其中距离的运算要加入权重的影响，例如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oMath>
                </a14:m>
                <a:r>
                  <a:rPr lang="en-US" altLang="zh-CN" sz="2000" dirty="0"/>
                  <a:t> </a:t>
                </a:r>
                <a:r>
                  <a:rPr lang="zh-CN" altLang="en-US" sz="2000" i="0" dirty="0">
                    <a:latin typeface="+mj-lt"/>
                  </a:rPr>
                  <a:t>和</a:t>
                </a:r>
                <a14:m>
                  <m:oMath xmlns:m="http://schemas.openxmlformats.org/officeDocument/2006/math">
                    <m:r>
                      <a:rPr lang="en-US" altLang="zh-CN" sz="2000" b="0" i="1" dirty="0"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oMath>
                </a14:m>
                <a:r>
                  <a:rPr lang="zh-CN" altLang="en-US" sz="2000" dirty="0"/>
                  <a:t> 的距离 </a:t>
                </a:r>
                <a14:m>
                  <m:oMath xmlns:m="http://schemas.openxmlformats.org/officeDocument/2006/math">
                    <m:r>
                      <a:rPr lang="en-US" altLang="zh-CN" sz="2000" b="0" i="1" smtClean="0">
                        <a:latin typeface="Cambria Math" panose="02040503050406030204" pitchFamily="18" charset="0"/>
                      </a:rPr>
                      <m:t>𝑑𝑖𝑠𝑡</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oMath>
                </a14:m>
                <a:endParaRPr lang="en-US" altLang="zh-CN" sz="2000" dirty="0"/>
              </a:p>
              <a:p>
                <a:pPr marL="457200" indent="-457200" algn="just">
                  <a:buAutoNum type="arabicPeriod"/>
                </a:pPr>
                <a:r>
                  <a:rPr lang="zh-CN" altLang="en-US" sz="2000" dirty="0"/>
                  <a:t>根据得到的聚类中心，将所有数据点进行划分，每个数据点距离哪个聚类 中心近，就将此数据划入该聚类</a:t>
                </a:r>
                <a:endParaRPr lang="en-US" altLang="zh-CN" sz="2000" dirty="0"/>
              </a:p>
              <a:p>
                <a:pPr marL="457200" indent="-457200" algn="just">
                  <a:buAutoNum type="arabicPeriod"/>
                </a:pPr>
                <a:r>
                  <a:rPr lang="zh-CN" altLang="en-US" sz="2000" dirty="0"/>
                  <a:t>在所有数据划分完毕后，重新计算新的聚类中心，在计算中要考虑权重的 影响，得到每一聚类的新中心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e>
                        </m:nary>
                      </m:e>
                    </m:nary>
                  </m:oMath>
                </a14:m>
                <a:r>
                  <a:rPr lang="en-US" altLang="zh-CN" sz="2000" dirty="0"/>
                  <a:t> </a:t>
                </a:r>
                <a:r>
                  <a:rPr lang="zh-CN" altLang="en-US" sz="2000" dirty="0"/>
                  <a:t>，</a:t>
                </a:r>
                <a14:m>
                  <m:oMath xmlns:m="http://schemas.openxmlformats.org/officeDocument/2006/math">
                    <m:r>
                      <a:rPr lang="en-US" altLang="zh-CN" sz="2000" i="1" dirty="0" smtClean="0">
                        <a:latin typeface="Cambria Math" panose="02040503050406030204" pitchFamily="18" charset="0"/>
                      </a:rPr>
                      <m:t>𝑗</m:t>
                    </m:r>
                    <m:r>
                      <a:rPr lang="en-US" altLang="zh-CN" sz="2000" i="1" dirty="0" smtClean="0">
                        <a:latin typeface="Cambria Math" panose="02040503050406030204" pitchFamily="18" charset="0"/>
                      </a:rPr>
                      <m:t> </m:t>
                    </m:r>
                  </m:oMath>
                </a14:m>
                <a:r>
                  <a:rPr lang="zh-CN" altLang="en-US" sz="2000" dirty="0"/>
                  <a:t>是聚类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𝑖</m:t>
                        </m:r>
                      </m:sub>
                    </m:sSub>
                  </m:oMath>
                </a14:m>
                <a:r>
                  <a:rPr lang="zh-CN" altLang="en-US" sz="2000" dirty="0"/>
                  <a:t> 中各个数据点的下标。</a:t>
                </a:r>
                <a:endParaRPr lang="en-US" altLang="zh-CN" sz="2000" dirty="0"/>
              </a:p>
              <a:p>
                <a:pPr marL="457200" indent="-457200" algn="just">
                  <a:buAutoNum type="arabicPeriod"/>
                </a:pPr>
                <a:r>
                  <a:rPr lang="zh-CN" altLang="en-US" sz="2000" dirty="0"/>
                  <a:t>判断新的聚类中心和原有聚类中心是否一致或者误差是否在一定阈值以内， 如果是，则算法结束，否则返回 </a:t>
                </a:r>
                <a:r>
                  <a:rPr lang="en-US" altLang="zh-CN" sz="2000" dirty="0"/>
                  <a:t>2 </a:t>
                </a:r>
                <a:r>
                  <a:rPr lang="zh-CN" altLang="en-US" sz="2000" dirty="0"/>
                  <a:t>继续迭代，直到算法结束</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442913" y="1326239"/>
                <a:ext cx="8706679" cy="5016758"/>
              </a:xfrm>
              <a:prstGeom prst="rect">
                <a:avLst/>
              </a:prstGeom>
              <a:blipFill rotWithShape="1">
                <a:blip r:embed="rId1"/>
                <a:stretch>
                  <a:fillRect l="-4" t="-7" r="-388" b="12"/>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Canopy</a:t>
            </a:r>
            <a:r>
              <a:rPr lang="zh-CN" altLang="en-US" dirty="0"/>
              <a:t>算法的并行化处理</a:t>
            </a:r>
            <a:endParaRPr lang="zh-CN" altLang="en-US" dirty="0"/>
          </a:p>
        </p:txBody>
      </p:sp>
      <p:sp>
        <p:nvSpPr>
          <p:cNvPr id="5" name="文本框 4"/>
          <p:cNvSpPr txBox="1"/>
          <p:nvPr/>
        </p:nvSpPr>
        <p:spPr>
          <a:xfrm>
            <a:off x="353461" y="1827920"/>
            <a:ext cx="6713425" cy="313444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altLang="zh-CN" sz="2000" b="1" dirty="0"/>
              <a:t>map </a:t>
            </a:r>
            <a:r>
              <a:rPr lang="zh-CN" altLang="en-US" sz="2000" b="1" dirty="0"/>
              <a:t>阶段</a:t>
            </a:r>
            <a:endParaRPr lang="en-US" altLang="zh-CN" sz="2000" b="1" dirty="0"/>
          </a:p>
          <a:p>
            <a:pPr algn="just">
              <a:lnSpc>
                <a:spcPct val="125000"/>
              </a:lnSpc>
            </a:pPr>
            <a:r>
              <a:rPr lang="en-US" altLang="zh-CN" sz="2000" dirty="0" err="1"/>
              <a:t>DataNode</a:t>
            </a:r>
            <a:r>
              <a:rPr lang="en-US" altLang="zh-CN" sz="2000" dirty="0"/>
              <a:t> </a:t>
            </a:r>
            <a:r>
              <a:rPr lang="zh-CN" altLang="en-US" sz="2000" dirty="0"/>
              <a:t>利用 </a:t>
            </a:r>
            <a:r>
              <a:rPr lang="en-US" altLang="zh-CN" sz="2000" dirty="0"/>
              <a:t>Canopy</a:t>
            </a:r>
            <a:r>
              <a:rPr lang="zh-CN" altLang="en-US" sz="2000" dirty="0"/>
              <a:t>生成算法各自在本地生成局部的 </a:t>
            </a:r>
            <a:r>
              <a:rPr lang="en-US" altLang="zh-CN" sz="2000" dirty="0"/>
              <a:t>Canopy </a:t>
            </a:r>
            <a:r>
              <a:rPr lang="zh-CN" altLang="en-US" sz="2000" dirty="0"/>
              <a:t>，在局部 </a:t>
            </a:r>
            <a:r>
              <a:rPr lang="en-US" altLang="zh-CN" sz="2000" dirty="0"/>
              <a:t>Canopy </a:t>
            </a:r>
            <a:r>
              <a:rPr lang="zh-CN" altLang="en-US" sz="2000" dirty="0"/>
              <a:t>生成后，计算 </a:t>
            </a:r>
            <a:r>
              <a:rPr lang="en-US" altLang="zh-CN" sz="2000" dirty="0"/>
              <a:t>Canopy </a:t>
            </a:r>
            <a:r>
              <a:rPr lang="zh-CN" altLang="en-US" sz="2000" dirty="0"/>
              <a:t>的中心、半径和所包含向量个数等信息</a:t>
            </a:r>
            <a:endParaRPr lang="en-US" altLang="zh-CN" sz="2000" dirty="0"/>
          </a:p>
          <a:p>
            <a:pPr marL="342900" indent="-342900" algn="just">
              <a:lnSpc>
                <a:spcPct val="125000"/>
              </a:lnSpc>
              <a:buFont typeface="Arial" panose="020B0604020202020204" pitchFamily="34" charset="0"/>
              <a:buChar char="•"/>
            </a:pPr>
            <a:r>
              <a:rPr lang="en-US" altLang="zh-CN" sz="2000" b="1" dirty="0"/>
              <a:t>reduce </a:t>
            </a:r>
            <a:r>
              <a:rPr lang="zh-CN" altLang="en-US" sz="2000" b="1" dirty="0"/>
              <a:t>阶段</a:t>
            </a:r>
            <a:endParaRPr lang="en-US" altLang="zh-CN" sz="2000" b="1" dirty="0"/>
          </a:p>
          <a:p>
            <a:pPr algn="just">
              <a:lnSpc>
                <a:spcPct val="125000"/>
              </a:lnSpc>
            </a:pPr>
            <a:r>
              <a:rPr lang="zh-CN" altLang="en-US" sz="2000" dirty="0"/>
              <a:t>汇总所有局部 </a:t>
            </a:r>
            <a:r>
              <a:rPr lang="en-US" altLang="zh-CN" sz="2000" dirty="0"/>
              <a:t>Canopy </a:t>
            </a:r>
            <a:r>
              <a:rPr lang="zh-CN" altLang="en-US" sz="2000" dirty="0"/>
              <a:t>后再次运行 </a:t>
            </a:r>
            <a:r>
              <a:rPr lang="en-US" altLang="zh-CN" sz="2000" dirty="0"/>
              <a:t>Canopy </a:t>
            </a:r>
            <a:r>
              <a:rPr lang="zh-CN" altLang="en-US" sz="2000" dirty="0"/>
              <a:t>算法（此时参与聚类的点由原始数据向量变成了 </a:t>
            </a:r>
            <a:r>
              <a:rPr lang="en-US" altLang="zh-CN" sz="2000" dirty="0"/>
              <a:t>map </a:t>
            </a:r>
            <a:r>
              <a:rPr lang="zh-CN" altLang="en-US" sz="2000" dirty="0"/>
              <a:t>处理后的向量），进而得到全局的 </a:t>
            </a:r>
            <a:r>
              <a:rPr lang="en-US" altLang="zh-CN" sz="2000" dirty="0"/>
              <a:t>Canopy </a:t>
            </a:r>
            <a:r>
              <a:rPr lang="zh-CN" altLang="en-US" sz="2000" dirty="0"/>
              <a:t>集合</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1"/>
          <a:stretch>
            <a:fillRect/>
          </a:stretch>
        </p:blipFill>
        <p:spPr>
          <a:xfrm>
            <a:off x="7166112" y="1764310"/>
            <a:ext cx="4956281" cy="396064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加权</a:t>
            </a:r>
            <a:r>
              <a:rPr lang="en-US" altLang="zh-CN" dirty="0" err="1"/>
              <a:t>K_means</a:t>
            </a:r>
            <a:r>
              <a:rPr lang="zh-CN" altLang="en-US" dirty="0"/>
              <a:t>的并行化</a:t>
            </a:r>
            <a:endParaRPr lang="zh-CN" altLang="en-US" dirty="0"/>
          </a:p>
        </p:txBody>
      </p:sp>
      <p:sp>
        <p:nvSpPr>
          <p:cNvPr id="5" name="文本框 4"/>
          <p:cNvSpPr txBox="1"/>
          <p:nvPr/>
        </p:nvSpPr>
        <p:spPr>
          <a:xfrm>
            <a:off x="442913" y="1385728"/>
            <a:ext cx="9829496" cy="42886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altLang="zh-CN" sz="2000" b="1" dirty="0"/>
              <a:t>Map</a:t>
            </a:r>
            <a:r>
              <a:rPr lang="zh-CN" altLang="en-US" sz="2000" b="1" dirty="0"/>
              <a:t>阶段</a:t>
            </a:r>
            <a:endParaRPr lang="en-US" altLang="zh-CN" sz="2000" b="1" dirty="0"/>
          </a:p>
          <a:p>
            <a:pPr algn="just">
              <a:lnSpc>
                <a:spcPct val="125000"/>
              </a:lnSpc>
            </a:pPr>
            <a:r>
              <a:rPr lang="zh-CN" altLang="en-US" sz="2000" dirty="0"/>
              <a:t>对分配给这个 </a:t>
            </a:r>
            <a:r>
              <a:rPr lang="en-US" altLang="zh-CN" sz="2000" dirty="0"/>
              <a:t>map </a:t>
            </a:r>
            <a:r>
              <a:rPr lang="zh-CN" altLang="en-US" sz="2000" dirty="0"/>
              <a:t>的数据点进行聚类：首先如果是第一次迭代，则因为未设置初始聚类中心，需要通过最远距离法选择 </a:t>
            </a:r>
            <a:r>
              <a:rPr lang="en-US" altLang="zh-CN" sz="2000" dirty="0"/>
              <a:t>K </a:t>
            </a:r>
            <a:r>
              <a:rPr lang="zh-CN" altLang="en-US" sz="2000" dirty="0"/>
              <a:t>个数据点作为初始聚类中心（聚类中心是全局的，对所有 </a:t>
            </a:r>
            <a:r>
              <a:rPr lang="en-US" altLang="zh-CN" sz="2000" dirty="0"/>
              <a:t>map </a:t>
            </a:r>
            <a:r>
              <a:rPr lang="zh-CN" altLang="en-US" sz="2000" dirty="0"/>
              <a:t>通用，并且其中距离的计算需要进行加权处理）；如果上一轮已经产生了聚类中心，则将上一轮迭代后的输出目录作为本轮迭代的输入目录，直接调用。然后对该 </a:t>
            </a:r>
            <a:r>
              <a:rPr lang="en-US" altLang="zh-CN" sz="2000" dirty="0"/>
              <a:t>map </a:t>
            </a:r>
            <a:r>
              <a:rPr lang="zh-CN" altLang="en-US" sz="2000" dirty="0"/>
              <a:t>函数所要处理的数据点，计算其到各个聚类中心的距离，选择距离最近的聚类中心并加入，同时更新该数据点所属的聚类标识，最后输出的（</a:t>
            </a:r>
            <a:r>
              <a:rPr lang="en-US" altLang="zh-CN" sz="2000" dirty="0"/>
              <a:t>key</a:t>
            </a:r>
            <a:r>
              <a:rPr lang="zh-CN" altLang="en-US" sz="2000" dirty="0"/>
              <a:t>，</a:t>
            </a:r>
            <a:r>
              <a:rPr lang="en-US" altLang="zh-CN" sz="2000" dirty="0"/>
              <a:t>value</a:t>
            </a:r>
            <a:r>
              <a:rPr lang="zh-CN" altLang="en-US" sz="2000" dirty="0"/>
              <a:t>）中， </a:t>
            </a:r>
            <a:r>
              <a:rPr lang="en-US" altLang="zh-CN" sz="2000" dirty="0"/>
              <a:t>key </a:t>
            </a:r>
            <a:r>
              <a:rPr lang="zh-CN" altLang="en-US" sz="2000" dirty="0"/>
              <a:t>是该数据点的聚类标识，</a:t>
            </a:r>
            <a:r>
              <a:rPr lang="en-US" altLang="zh-CN" sz="2000" dirty="0"/>
              <a:t>value </a:t>
            </a:r>
            <a:r>
              <a:rPr lang="zh-CN" altLang="en-US" sz="2000" dirty="0"/>
              <a:t>是本数据的数据向量。 </a:t>
            </a:r>
            <a:endParaRPr lang="en-US" altLang="zh-CN" sz="2000" dirty="0"/>
          </a:p>
          <a:p>
            <a:pPr marL="342900" indent="-342900" algn="just">
              <a:lnSpc>
                <a:spcPct val="125000"/>
              </a:lnSpc>
              <a:buFont typeface="Arial" panose="020B0604020202020204" pitchFamily="34" charset="0"/>
              <a:buChar char="•"/>
            </a:pPr>
            <a:r>
              <a:rPr lang="en-US" altLang="zh-CN" sz="2000" b="1" dirty="0"/>
              <a:t>Reduce </a:t>
            </a:r>
            <a:r>
              <a:rPr lang="zh-CN" altLang="en-US" sz="2000" b="1" dirty="0"/>
              <a:t>模块 </a:t>
            </a:r>
            <a:endParaRPr lang="en-US" altLang="zh-CN" sz="2000" b="1" dirty="0"/>
          </a:p>
          <a:p>
            <a:pPr algn="just">
              <a:lnSpc>
                <a:spcPct val="125000"/>
              </a:lnSpc>
            </a:pPr>
            <a:r>
              <a:rPr lang="zh-CN" altLang="en-US" sz="2000" dirty="0"/>
              <a:t>接收 </a:t>
            </a:r>
            <a:r>
              <a:rPr lang="en-US" altLang="zh-CN" sz="2000" dirty="0"/>
              <a:t>Map </a:t>
            </a:r>
            <a:r>
              <a:rPr lang="zh-CN" altLang="en-US" sz="2000" dirty="0"/>
              <a:t>模块处理完的（</a:t>
            </a:r>
            <a:r>
              <a:rPr lang="en-US" altLang="zh-CN" sz="2000" dirty="0"/>
              <a:t>key</a:t>
            </a:r>
            <a:r>
              <a:rPr lang="zh-CN" altLang="en-US" sz="2000" dirty="0"/>
              <a:t>，</a:t>
            </a:r>
            <a:r>
              <a:rPr lang="en-US" altLang="zh-CN" sz="2000" dirty="0"/>
              <a:t>value</a:t>
            </a:r>
            <a:r>
              <a:rPr lang="zh-CN" altLang="en-US" sz="2000" dirty="0"/>
              <a:t>）值，然后对所有具有相同聚类 标识的数据点进行求和及计算新的聚类中心，最终得到全局的聚类中心</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数据划分</a:t>
            </a:r>
            <a:endParaRPr lang="zh-CN" altLang="en-US" dirty="0"/>
          </a:p>
        </p:txBody>
      </p:sp>
      <p:sp>
        <p:nvSpPr>
          <p:cNvPr id="4" name="文本占位符 3"/>
          <p:cNvSpPr>
            <a:spLocks noGrp="1"/>
          </p:cNvSpPr>
          <p:nvPr>
            <p:ph type="body" sz="quarter" idx="10"/>
          </p:nvPr>
        </p:nvSpPr>
        <p:spPr/>
        <p:txBody>
          <a:bodyPr/>
          <a:lstStyle/>
          <a:p>
            <a:r>
              <a:rPr lang="zh-CN" altLang="en-US" sz="2000" dirty="0"/>
              <a:t>输入的数据点划分到聚类中心</a:t>
            </a:r>
            <a:endParaRPr lang="zh-CN" altLang="en-US" dirty="0"/>
          </a:p>
        </p:txBody>
      </p:sp>
      <p:sp>
        <p:nvSpPr>
          <p:cNvPr id="5" name="文本框 4"/>
          <p:cNvSpPr txBox="1"/>
          <p:nvPr/>
        </p:nvSpPr>
        <p:spPr>
          <a:xfrm>
            <a:off x="442913" y="1739348"/>
            <a:ext cx="7285383" cy="3519169"/>
          </a:xfrm>
          <a:prstGeom prst="rect">
            <a:avLst/>
          </a:prstGeom>
          <a:noFill/>
        </p:spPr>
        <p:txBody>
          <a:bodyPr wrap="square" rtlCol="0">
            <a:spAutoFit/>
          </a:bodyPr>
          <a:lstStyle/>
          <a:p>
            <a:pPr algn="just">
              <a:lnSpc>
                <a:spcPct val="125000"/>
              </a:lnSpc>
            </a:pPr>
            <a:r>
              <a:rPr lang="zh-CN" altLang="en-US" sz="2000" dirty="0"/>
              <a:t>采用一个 </a:t>
            </a:r>
            <a:r>
              <a:rPr lang="en-US" altLang="zh-CN" sz="2000" dirty="0" err="1"/>
              <a:t>ClusterMapper</a:t>
            </a:r>
            <a:r>
              <a:rPr lang="en-US" altLang="zh-CN" sz="2000" dirty="0"/>
              <a:t> </a:t>
            </a:r>
            <a:r>
              <a:rPr lang="zh-CN" altLang="en-US" sz="2000" dirty="0"/>
              <a:t>并行实现</a:t>
            </a:r>
            <a:endParaRPr lang="en-US" altLang="zh-CN" sz="2000" dirty="0"/>
          </a:p>
          <a:p>
            <a:pPr algn="just">
              <a:lnSpc>
                <a:spcPct val="125000"/>
              </a:lnSpc>
            </a:pPr>
            <a:endParaRPr lang="en-US" altLang="zh-CN" sz="2000" dirty="0"/>
          </a:p>
          <a:p>
            <a:pPr algn="just">
              <a:lnSpc>
                <a:spcPct val="125000"/>
              </a:lnSpc>
            </a:pPr>
            <a:r>
              <a:rPr lang="zh-CN" altLang="en-US" sz="2000" dirty="0"/>
              <a:t>该阶段采用一轮 </a:t>
            </a:r>
            <a:r>
              <a:rPr lang="en-US" altLang="zh-CN" sz="2000" dirty="0"/>
              <a:t>Map </a:t>
            </a:r>
            <a:r>
              <a:rPr lang="zh-CN" altLang="en-US" sz="2000" dirty="0"/>
              <a:t>操作，即通过 </a:t>
            </a:r>
            <a:r>
              <a:rPr lang="en-US" altLang="zh-CN" sz="2000" dirty="0"/>
              <a:t>Map </a:t>
            </a:r>
            <a:r>
              <a:rPr lang="zh-CN" altLang="en-US" sz="2000" dirty="0"/>
              <a:t>操作将本地的数据点根据距离所有聚类中心的远近进行划分，数据点距离哪个聚类中心最近，就将此数据划入该聚类。由于此时的划分已经考虑了全局范围的聚类中心，每个 </a:t>
            </a:r>
            <a:r>
              <a:rPr lang="en-US" altLang="zh-CN" sz="2000" dirty="0" err="1"/>
              <a:t>DataNode</a:t>
            </a:r>
            <a:r>
              <a:rPr lang="en-US" altLang="zh-CN" sz="2000" dirty="0"/>
              <a:t> </a:t>
            </a:r>
            <a:r>
              <a:rPr lang="zh-CN" altLang="en-US" sz="2000" dirty="0"/>
              <a:t>上的数据点都可以划分到距其最近的唯一的聚类中心去</a:t>
            </a:r>
            <a:endParaRPr lang="en-US" altLang="zh-CN" sz="2000" dirty="0"/>
          </a:p>
          <a:p>
            <a:pPr algn="just">
              <a:lnSpc>
                <a:spcPct val="125000"/>
              </a:lnSpc>
            </a:pPr>
            <a:endParaRPr lang="en-US" altLang="zh-CN" sz="2000" dirty="0"/>
          </a:p>
          <a:p>
            <a:pPr algn="just">
              <a:lnSpc>
                <a:spcPct val="125000"/>
              </a:lnSpc>
            </a:pPr>
            <a:r>
              <a:rPr lang="zh-CN" altLang="en-US" sz="2000" dirty="0"/>
              <a:t>无需再进行 </a:t>
            </a:r>
            <a:r>
              <a:rPr lang="en-US" altLang="zh-CN" sz="2000" dirty="0"/>
              <a:t>Reduce </a:t>
            </a:r>
            <a:r>
              <a:rPr lang="zh-CN" altLang="en-US" sz="2000" dirty="0"/>
              <a:t>操作</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zh-CN" altLang="en-US" dirty="0"/>
              <a:t>计算提升结果</a:t>
            </a:r>
            <a:endParaRPr lang="zh-CN" altLang="en-US" dirty="0"/>
          </a:p>
        </p:txBody>
      </p:sp>
      <p:graphicFrame>
        <p:nvGraphicFramePr>
          <p:cNvPr id="9" name="表格 9"/>
          <p:cNvGraphicFramePr>
            <a:graphicFrameLocks noGrp="1"/>
          </p:cNvGraphicFramePr>
          <p:nvPr/>
        </p:nvGraphicFramePr>
        <p:xfrm>
          <a:off x="1856901" y="3077557"/>
          <a:ext cx="8127999" cy="14833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zh-CN" altLang="en-US" b="1" dirty="0"/>
                        <a:t>计算方法</a:t>
                      </a:r>
                      <a:endParaRPr lang="zh-CN" altLang="en-US" b="1" dirty="0"/>
                    </a:p>
                  </a:txBody>
                  <a:tcPr/>
                </a:tc>
                <a:tc>
                  <a:txBody>
                    <a:bodyPr/>
                    <a:lstStyle/>
                    <a:p>
                      <a:pPr algn="ctr"/>
                      <a:r>
                        <a:rPr lang="en-US" altLang="zh-CN" b="1" dirty="0"/>
                        <a:t>Canopy</a:t>
                      </a:r>
                      <a:r>
                        <a:rPr lang="zh-CN" altLang="en-US" b="1" dirty="0"/>
                        <a:t>算法</a:t>
                      </a:r>
                      <a:endParaRPr lang="zh-CN" altLang="en-US" b="1" dirty="0"/>
                    </a:p>
                  </a:txBody>
                  <a:tcPr/>
                </a:tc>
                <a:tc>
                  <a:txBody>
                    <a:bodyPr/>
                    <a:lstStyle/>
                    <a:p>
                      <a:pPr algn="ctr"/>
                      <a:r>
                        <a:rPr lang="en-US" altLang="zh-CN" b="1" dirty="0" err="1"/>
                        <a:t>K_means</a:t>
                      </a:r>
                      <a:r>
                        <a:rPr lang="zh-CN" altLang="en-US" b="1" dirty="0"/>
                        <a:t>算法</a:t>
                      </a:r>
                      <a:endParaRPr lang="zh-CN" altLang="en-US" b="1" dirty="0"/>
                    </a:p>
                  </a:txBody>
                  <a:tcPr/>
                </a:tc>
              </a:tr>
              <a:tr h="370840">
                <a:tc>
                  <a:txBody>
                    <a:bodyPr/>
                    <a:lstStyle/>
                    <a:p>
                      <a:pPr algn="ctr"/>
                      <a:r>
                        <a:rPr lang="zh-CN" altLang="en-US" b="1" dirty="0"/>
                        <a:t>串行</a:t>
                      </a:r>
                      <a:endParaRPr lang="zh-CN" altLang="en-US" b="1" dirty="0"/>
                    </a:p>
                  </a:txBody>
                  <a:tcPr/>
                </a:tc>
                <a:tc>
                  <a:txBody>
                    <a:bodyPr/>
                    <a:lstStyle/>
                    <a:p>
                      <a:pPr algn="ctr"/>
                      <a:r>
                        <a:rPr lang="en-US" altLang="zh-CN" b="1" dirty="0"/>
                        <a:t>140</a:t>
                      </a:r>
                      <a:endParaRPr lang="zh-CN" altLang="en-US" b="1" dirty="0"/>
                    </a:p>
                  </a:txBody>
                  <a:tcPr/>
                </a:tc>
                <a:tc>
                  <a:txBody>
                    <a:bodyPr/>
                    <a:lstStyle/>
                    <a:p>
                      <a:pPr algn="ctr"/>
                      <a:r>
                        <a:rPr lang="en-US" altLang="zh-CN" b="1" dirty="0"/>
                        <a:t>50</a:t>
                      </a:r>
                      <a:endParaRPr lang="zh-CN" altLang="en-US" b="1" dirty="0"/>
                    </a:p>
                  </a:txBody>
                  <a:tcPr/>
                </a:tc>
              </a:tr>
              <a:tr h="370840">
                <a:tc>
                  <a:txBody>
                    <a:bodyPr/>
                    <a:lstStyle/>
                    <a:p>
                      <a:pPr algn="ctr"/>
                      <a:r>
                        <a:rPr lang="zh-CN" altLang="en-US" b="1" dirty="0"/>
                        <a:t>并行</a:t>
                      </a:r>
                      <a:endParaRPr lang="zh-CN" altLang="en-US" b="1" dirty="0"/>
                    </a:p>
                  </a:txBody>
                  <a:tcPr/>
                </a:tc>
                <a:tc>
                  <a:txBody>
                    <a:bodyPr/>
                    <a:lstStyle/>
                    <a:p>
                      <a:pPr algn="ctr"/>
                      <a:r>
                        <a:rPr lang="en-US" altLang="zh-CN" b="1" dirty="0"/>
                        <a:t>89</a:t>
                      </a:r>
                      <a:endParaRPr lang="zh-CN" altLang="en-US" b="1" dirty="0"/>
                    </a:p>
                  </a:txBody>
                  <a:tcPr/>
                </a:tc>
                <a:tc>
                  <a:txBody>
                    <a:bodyPr/>
                    <a:lstStyle/>
                    <a:p>
                      <a:pPr algn="ctr"/>
                      <a:r>
                        <a:rPr lang="en-US" altLang="zh-CN" b="1" dirty="0"/>
                        <a:t>43</a:t>
                      </a:r>
                      <a:endParaRPr lang="zh-CN" altLang="en-US" b="1" dirty="0"/>
                    </a:p>
                  </a:txBody>
                  <a:tcPr/>
                </a:tc>
              </a:tr>
              <a:tr h="370840">
                <a:tc>
                  <a:txBody>
                    <a:bodyPr/>
                    <a:lstStyle/>
                    <a:p>
                      <a:pPr algn="ctr"/>
                      <a:r>
                        <a:rPr lang="zh-CN" altLang="en-US" b="1" dirty="0"/>
                        <a:t>提升比</a:t>
                      </a:r>
                      <a:endParaRPr lang="zh-CN" altLang="en-US" b="1" dirty="0"/>
                    </a:p>
                  </a:txBody>
                  <a:tcPr/>
                </a:tc>
                <a:tc>
                  <a:txBody>
                    <a:bodyPr/>
                    <a:lstStyle/>
                    <a:p>
                      <a:pPr algn="ctr"/>
                      <a:r>
                        <a:rPr lang="en-US" altLang="zh-CN" b="1" dirty="0"/>
                        <a:t>36.43%</a:t>
                      </a:r>
                      <a:endParaRPr lang="zh-CN" altLang="en-US" b="1" dirty="0"/>
                    </a:p>
                  </a:txBody>
                  <a:tcPr/>
                </a:tc>
                <a:tc>
                  <a:txBody>
                    <a:bodyPr/>
                    <a:lstStyle/>
                    <a:p>
                      <a:pPr algn="ctr"/>
                      <a:r>
                        <a:rPr lang="en-US" altLang="zh-CN" b="1" dirty="0"/>
                        <a:t>12.90%</a:t>
                      </a:r>
                      <a:endParaRPr lang="zh-CN" altLang="en-US" b="1" dirty="0"/>
                    </a:p>
                  </a:txBody>
                  <a:tcPr/>
                </a:tc>
              </a:tr>
            </a:tbl>
          </a:graphicData>
        </a:graphic>
      </p:graphicFrame>
      <p:sp>
        <p:nvSpPr>
          <p:cNvPr id="12" name="文本框 11"/>
          <p:cNvSpPr txBox="1"/>
          <p:nvPr/>
        </p:nvSpPr>
        <p:spPr>
          <a:xfrm>
            <a:off x="442913" y="1391055"/>
            <a:ext cx="3273053" cy="707886"/>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数据规模：</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171665</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节点数量：</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台虚拟机</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3.5 </a:t>
            </a:r>
            <a:r>
              <a:rPr dirty="0">
                <a:sym typeface="Arial" panose="020B0604020202020204" pitchFamily="34" charset="0"/>
              </a:rPr>
              <a:t>推荐算法</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4" name="文本框 3"/>
          <p:cNvSpPr txBox="1"/>
          <p:nvPr/>
        </p:nvSpPr>
        <p:spPr>
          <a:xfrm>
            <a:off x="443183" y="1233727"/>
            <a:ext cx="8562878" cy="4831080"/>
          </a:xfrm>
          <a:prstGeom prst="rect">
            <a:avLst/>
          </a:prstGeom>
          <a:noFill/>
        </p:spPr>
        <p:txBody>
          <a:bodyPr wrap="square" rtlCol="0">
            <a:spAutoFit/>
          </a:bodyPr>
          <a:lstStyle/>
          <a:p>
            <a:pPr fontAlgn="auto">
              <a:lnSpc>
                <a:spcPct val="140000"/>
              </a:lnSpc>
            </a:pPr>
            <a:r>
              <a:rPr lang="zh-CN" altLang="en-US" sz="2000" b="1" i="0" dirty="0">
                <a:effectLst/>
                <a:latin typeface="微软雅黑" panose="020B0503020204020204" pitchFamily="34" charset="-122"/>
                <a:ea typeface="微软雅黑" panose="020B0503020204020204" pitchFamily="34" charset="-122"/>
                <a:cs typeface="微软雅黑" panose="020B0503020204020204" pitchFamily="34" charset="-122"/>
              </a:rPr>
              <a:t>推荐需求：</a:t>
            </a:r>
            <a:endParaRPr sz="2000" i="0" dirty="0">
              <a:effectLst/>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40000"/>
              </a:lnSpc>
            </a:pPr>
            <a:r>
              <a:rPr sz="2000" i="0" dirty="0">
                <a:effectLst/>
                <a:latin typeface="微软雅黑" panose="020B0503020204020204" pitchFamily="34" charset="-122"/>
                <a:ea typeface="微软雅黑" panose="020B0503020204020204" pitchFamily="34" charset="-122"/>
                <a:cs typeface="微软雅黑" panose="020B0503020204020204" pitchFamily="34" charset="-122"/>
              </a:rPr>
              <a:t>根据广告主提供的广告信息(</a:t>
            </a:r>
            <a:r>
              <a:rPr lang="en-US" sz="2000" i="0" dirty="0">
                <a:effectLst/>
                <a:latin typeface="微软雅黑" panose="020B0503020204020204" pitchFamily="34" charset="-122"/>
                <a:ea typeface="微软雅黑" panose="020B0503020204020204" pitchFamily="34" charset="-122"/>
                <a:cs typeface="微软雅黑" panose="020B0503020204020204" pitchFamily="34" charset="-122"/>
              </a:rPr>
              <a:t>“ad_name”</a:t>
            </a:r>
            <a:r>
              <a:rPr sz="2000" i="0" dirty="0">
                <a:effectLst/>
                <a:latin typeface="微软雅黑" panose="020B0503020204020204" pitchFamily="34" charset="-122"/>
                <a:ea typeface="微软雅黑" panose="020B0503020204020204" pitchFamily="34" charset="-122"/>
                <a:cs typeface="微软雅黑" panose="020B0503020204020204" pitchFamily="34" charset="-122"/>
              </a:rPr>
              <a:t>、</a:t>
            </a:r>
            <a:r>
              <a:rPr lang="en-US" sz="2000" i="0" dirty="0">
                <a:effectLst/>
                <a:latin typeface="微软雅黑" panose="020B0503020204020204" pitchFamily="34" charset="-122"/>
                <a:ea typeface="微软雅黑" panose="020B0503020204020204" pitchFamily="34" charset="-122"/>
                <a:cs typeface="微软雅黑" panose="020B0503020204020204" pitchFamily="34" charset="-122"/>
              </a:rPr>
              <a:t>”ad_product_name”</a:t>
            </a:r>
            <a:r>
              <a:rPr sz="2000" i="0" dirty="0">
                <a:effectLst/>
                <a:latin typeface="微软雅黑" panose="020B0503020204020204" pitchFamily="34" charset="-122"/>
                <a:ea typeface="微软雅黑" panose="020B0503020204020204" pitchFamily="34" charset="-122"/>
                <a:cs typeface="微软雅黑" panose="020B0503020204020204" pitchFamily="34" charset="-122"/>
              </a:rPr>
              <a:t>、</a:t>
            </a:r>
            <a:r>
              <a:rPr lang="en-US" sz="2000" i="0" dirty="0">
                <a:effectLst/>
                <a:latin typeface="微软雅黑" panose="020B0503020204020204" pitchFamily="34" charset="-122"/>
                <a:ea typeface="微软雅黑" panose="020B0503020204020204" pitchFamily="34" charset="-122"/>
                <a:cs typeface="微软雅黑" panose="020B0503020204020204" pitchFamily="34" charset="-122"/>
              </a:rPr>
              <a:t>”ad_product_price”</a:t>
            </a:r>
            <a:r>
              <a:rPr sz="2000" i="0" dirty="0">
                <a:effectLst/>
                <a:latin typeface="微软雅黑" panose="020B0503020204020204" pitchFamily="34" charset="-122"/>
                <a:ea typeface="微软雅黑" panose="020B0503020204020204" pitchFamily="34" charset="-122"/>
                <a:cs typeface="微软雅黑" panose="020B0503020204020204" pitchFamily="34" charset="-122"/>
              </a:rPr>
              <a:t>等)，实现对适合的广告投放平台和地区的精准推荐。推荐过程注重冷启动阶段，不过分依赖单一广告主的历史投放数据，以确保新广告主加入时的有效性。</a:t>
            </a:r>
            <a:endParaRPr sz="2000" i="0" dirty="0">
              <a:effectLst/>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40000"/>
              </a:lnSpc>
            </a:pPr>
            <a:endParaRPr sz="2000" i="0" dirty="0">
              <a:effectLst/>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40000"/>
              </a:lnSpc>
            </a:pPr>
            <a:r>
              <a:rPr lang="zh-CN" altLang="en-US" sz="2000" b="1" i="0" dirty="0">
                <a:effectLst/>
                <a:latin typeface="微软雅黑" panose="020B0503020204020204" pitchFamily="34" charset="-122"/>
                <a:ea typeface="微软雅黑" panose="020B0503020204020204" pitchFamily="34" charset="-122"/>
                <a:cs typeface="微软雅黑" panose="020B0503020204020204" pitchFamily="34" charset="-122"/>
              </a:rPr>
              <a:t>推荐算法：</a:t>
            </a:r>
            <a:endParaRPr lang="zh-CN" altLang="en-US" sz="2000" b="1" i="0" dirty="0">
              <a:effectLst/>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40000"/>
              </a:lnSpc>
            </a:pPr>
            <a:r>
              <a:rPr lang="zh-CN" altLang="en-US" sz="2000" i="0" dirty="0">
                <a:effectLst/>
                <a:latin typeface="微软雅黑" panose="020B0503020204020204" pitchFamily="34" charset="-122"/>
                <a:ea typeface="微软雅黑" panose="020B0503020204020204" pitchFamily="34" charset="-122"/>
                <a:cs typeface="微软雅黑" panose="020B0503020204020204" pitchFamily="34" charset="-122"/>
              </a:rPr>
              <a:t>采用基于决策树的推荐算法，将广告数仓中的结构化数据（包括明显的分类属性group_id）纳入考量，以分类标签为基础实现对广告投放平台和地区的个性化推荐。决策树模型不仅具有高效的训练和推理速度，而且能够提供对推荐决策的直观解释，提升推荐系统的可解释性。</a:t>
            </a:r>
            <a:endParaRPr lang="zh-CN" altLang="en-US" sz="200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3.5 </a:t>
            </a:r>
            <a:r>
              <a:rPr dirty="0">
                <a:sym typeface="Arial" panose="020B0604020202020204" pitchFamily="34" charset="0"/>
              </a:rPr>
              <a:t>推荐算法</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2" name="文本占位符 1"/>
          <p:cNvSpPr>
            <a:spLocks noGrp="1"/>
          </p:cNvSpPr>
          <p:nvPr>
            <p:ph type="body" sz="quarter" idx="10"/>
            <p:custDataLst>
              <p:tags r:id="rId1"/>
            </p:custDataLst>
          </p:nvPr>
        </p:nvSpPr>
        <p:spPr/>
        <p:txBody>
          <a:bodyPr>
            <a:noAutofit/>
          </a:bodyPr>
          <a:lstStyle/>
          <a:p>
            <a:r>
              <a:rPr lang="zh-CN" altLang="en-US" dirty="0"/>
              <a:t>决策树模型</a:t>
            </a:r>
            <a:endParaRPr lang="zh-CN" altLang="en-US" dirty="0"/>
          </a:p>
        </p:txBody>
      </p:sp>
      <p:sp>
        <p:nvSpPr>
          <p:cNvPr id="6" name="文本框 5"/>
          <p:cNvSpPr txBox="1"/>
          <p:nvPr/>
        </p:nvSpPr>
        <p:spPr>
          <a:xfrm>
            <a:off x="443230" y="1410335"/>
            <a:ext cx="5902325" cy="1322070"/>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决策树算法采用的是自顶向下的递归方法，以信息熵为度量构造一颗熵值减少最快的树，当到达叶子节点处时熵为零，这时就可以判定每个叶子节点中的样本都属于同一类别。</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custDataLst>
              <p:tags r:id="rId2"/>
            </p:custDataLst>
          </p:nvPr>
        </p:nvSpPr>
        <p:spPr>
          <a:xfrm>
            <a:off x="442595" y="2912110"/>
            <a:ext cx="5902960" cy="3058160"/>
          </a:xfrm>
          <a:prstGeom prst="rect">
            <a:avLst/>
          </a:prstGeom>
          <a:noFill/>
        </p:spPr>
        <p:txBody>
          <a:bodyPr wrap="square" rtlCol="0">
            <a:noAutofit/>
          </a:bodyPr>
          <a:lstStyle/>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树的构建： 从根节点开始，选择最佳的特征（信息熵下降最快）对数据进行划分，使得划分后的子集纯度最高</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递归划分： 对每个子集重复上述步骤，构建子树，直到满足停止条件（如达到最大深度、样本数小于阈值）。</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叶子节点标签： 每个叶节点存储一个类别标签</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3.5 </a:t>
            </a:r>
            <a:r>
              <a:rPr dirty="0">
                <a:sym typeface="Arial" panose="020B0604020202020204" pitchFamily="34" charset="0"/>
              </a:rPr>
              <a:t>推荐算法</a:t>
            </a:r>
            <a:r>
              <a:rPr lang="en-US" altLang="zh-CN" dirty="0">
                <a:sym typeface="Arial" panose="020B0604020202020204" pitchFamily="34" charset="0"/>
              </a:rPr>
              <a:t> </a:t>
            </a:r>
            <a:endParaRPr lang="en-US" altLang="zh-CN" dirty="0">
              <a:sym typeface="Arial" panose="020B0604020202020204" pitchFamily="34" charset="0"/>
            </a:endParaRPr>
          </a:p>
        </p:txBody>
      </p:sp>
      <p:sp>
        <p:nvSpPr>
          <p:cNvPr id="2" name="文本占位符 1"/>
          <p:cNvSpPr>
            <a:spLocks noGrp="1"/>
          </p:cNvSpPr>
          <p:nvPr>
            <p:ph type="body" sz="quarter" idx="10"/>
            <p:custDataLst>
              <p:tags r:id="rId1"/>
            </p:custDataLst>
          </p:nvPr>
        </p:nvSpPr>
        <p:spPr/>
        <p:txBody>
          <a:bodyPr>
            <a:noAutofit/>
          </a:bodyPr>
          <a:lstStyle/>
          <a:p>
            <a:r>
              <a:rPr lang="zh-CN" altLang="en-US" dirty="0"/>
              <a:t>技术路线</a:t>
            </a:r>
            <a:endParaRPr lang="zh-CN" altLang="en-US" dirty="0"/>
          </a:p>
        </p:txBody>
      </p:sp>
      <p:sp>
        <p:nvSpPr>
          <p:cNvPr id="4" name="文本框 3"/>
          <p:cNvSpPr txBox="1"/>
          <p:nvPr/>
        </p:nvSpPr>
        <p:spPr>
          <a:xfrm>
            <a:off x="443230" y="1410335"/>
            <a:ext cx="5653405" cy="706755"/>
          </a:xfrm>
          <a:prstGeom prst="rect">
            <a:avLst/>
          </a:prstGeom>
          <a:noFill/>
        </p:spPr>
        <p:txBody>
          <a:bodyPr wrap="square" rtlCol="0">
            <a:spAutoFit/>
          </a:bodyPr>
          <a:lstStyle/>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数据准备</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：初始化SparkSession，并将数据转换为 Spark DataFrame。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custDataLst>
              <p:tags r:id="rId2"/>
            </p:custDataLst>
          </p:nvPr>
        </p:nvSpPr>
        <p:spPr>
          <a:xfrm>
            <a:off x="443230" y="2200910"/>
            <a:ext cx="5653405" cy="1322070"/>
          </a:xfrm>
          <a:prstGeom prst="rect">
            <a:avLst/>
          </a:prstGeom>
          <a:noFill/>
        </p:spPr>
        <p:txBody>
          <a:bodyPr wrap="square" rtlCol="0">
            <a:spAutoFit/>
          </a:bodyPr>
          <a:lstStyle/>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 </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特征工程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：对广告的特征进行提取和处理。使用 StringIndexer 将文本列（产品名称、推广平台、地区）转换为数值索引</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；使用 VectorAssembler 将所有特征组合成一个特征向量。</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custDataLst>
              <p:tags r:id="rId3"/>
            </p:custDataLst>
          </p:nvPr>
        </p:nvSpPr>
        <p:spPr>
          <a:xfrm>
            <a:off x="443230" y="3606800"/>
            <a:ext cx="5653405" cy="1630045"/>
          </a:xfrm>
          <a:prstGeom prst="rect">
            <a:avLst/>
          </a:prstGeom>
          <a:noFill/>
        </p:spPr>
        <p:txBody>
          <a:bodyPr wrap="square" rtlCol="0">
            <a:spAutoFit/>
          </a:bodyPr>
          <a:lstStyle/>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模型训练</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：使用决策树分类器（DecisionTreeClassifier）作为推荐模型。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构建Pipeline，将索引转换和特征组装包装在一起，以及决策树分类器作为整个流程的一部分。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使用Pipeline</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.fit()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，训练决策树模型</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custDataLst>
              <p:tags r:id="rId4"/>
            </p:custDataLst>
          </p:nvPr>
        </p:nvSpPr>
        <p:spPr>
          <a:xfrm>
            <a:off x="443230" y="5320665"/>
            <a:ext cx="5653405" cy="1014730"/>
          </a:xfrm>
          <a:prstGeom prst="rect">
            <a:avLst/>
          </a:prstGeom>
          <a:noFill/>
        </p:spPr>
        <p:txBody>
          <a:bodyPr wrap="square" rtlCol="0">
            <a:spAutoFit/>
          </a:bodyPr>
          <a:lstStyle/>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广告推荐</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：输入新广告信息，模型输出最相似的若干广告中点击量最高的广告的投放平台及投放地区进行推荐。</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6379845" y="1410335"/>
            <a:ext cx="5098415" cy="2553335"/>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用到的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库：</a:t>
            </a:r>
            <a:b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b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from pyspark.sql import SparkSession</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from pyspark.ml.feature import StringIndexer, VectorAssembler，</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from pyspark.ml.classification import DecisionTreeClassifier</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from pyspark.ml import Pipeline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等</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3.5 </a:t>
            </a:r>
            <a:r>
              <a:rPr lang="zh-CN" altLang="en-US" dirty="0">
                <a:sym typeface="Arial" panose="020B0604020202020204" pitchFamily="34" charset="0"/>
              </a:rPr>
              <a:t>可视化</a:t>
            </a:r>
            <a:endParaRPr lang="zh-CN" altLang="en-US" dirty="0">
              <a:sym typeface="Arial" panose="020B0604020202020204" pitchFamily="34" charset="0"/>
            </a:endParaRPr>
          </a:p>
        </p:txBody>
      </p:sp>
      <p:sp>
        <p:nvSpPr>
          <p:cNvPr id="34" name="文本占位符 33"/>
          <p:cNvSpPr>
            <a:spLocks noGrp="1"/>
          </p:cNvSpPr>
          <p:nvPr>
            <p:ph type="body" sz="quarter" idx="10"/>
          </p:nvPr>
        </p:nvSpPr>
        <p:spPr/>
        <p:txBody>
          <a:bodyPr/>
          <a:lstStyle/>
          <a:p>
            <a:r>
              <a:rPr lang="zh-CN" altLang="en-US" dirty="0">
                <a:sym typeface="Arial" panose="020B0604020202020204" pitchFamily="34" charset="0"/>
              </a:rPr>
              <a:t>可视化的目标</a:t>
            </a:r>
            <a:endParaRPr lang="zh-CN" altLang="en-US" dirty="0">
              <a:sym typeface="Arial" panose="020B0604020202020204" pitchFamily="34" charset="0"/>
            </a:endParaRPr>
          </a:p>
        </p:txBody>
      </p:sp>
      <p:sp>
        <p:nvSpPr>
          <p:cNvPr id="20" name="等腰三角形 19"/>
          <p:cNvSpPr>
            <a:spLocks noChangeAspect="1" noChangeArrowheads="1"/>
          </p:cNvSpPr>
          <p:nvPr/>
        </p:nvSpPr>
        <p:spPr bwMode="auto">
          <a:xfrm rot="5400000" flipV="1">
            <a:off x="7221611" y="2569935"/>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等腰三角形 18"/>
          <p:cNvSpPr>
            <a:spLocks noChangeAspect="1" noChangeArrowheads="1"/>
          </p:cNvSpPr>
          <p:nvPr/>
        </p:nvSpPr>
        <p:spPr bwMode="auto">
          <a:xfrm rot="5400000" flipV="1">
            <a:off x="7221611" y="5015803"/>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等腰三角形 18"/>
          <p:cNvSpPr>
            <a:spLocks noChangeAspect="1" noChangeArrowheads="1"/>
          </p:cNvSpPr>
          <p:nvPr/>
        </p:nvSpPr>
        <p:spPr bwMode="auto">
          <a:xfrm rot="16200000" flipH="1" flipV="1">
            <a:off x="4164709" y="3880301"/>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矩形 47"/>
          <p:cNvSpPr>
            <a:spLocks noChangeArrowheads="1"/>
          </p:cNvSpPr>
          <p:nvPr/>
        </p:nvSpPr>
        <p:spPr bwMode="auto">
          <a:xfrm>
            <a:off x="1177362" y="3825275"/>
            <a:ext cx="2798492"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zh-CN" altLang="en-US" sz="1600" dirty="0"/>
              <a:t>动态展示数据</a:t>
            </a:r>
            <a:endParaRPr lang="zh-CN" altLang="en-US" sz="1600" dirty="0"/>
          </a:p>
        </p:txBody>
      </p:sp>
      <p:grpSp>
        <p:nvGrpSpPr>
          <p:cNvPr id="35" name="组合 34"/>
          <p:cNvGrpSpPr/>
          <p:nvPr/>
        </p:nvGrpSpPr>
        <p:grpSpPr>
          <a:xfrm>
            <a:off x="4568725" y="1859053"/>
            <a:ext cx="2383553" cy="4002486"/>
            <a:chOff x="4568725" y="1859053"/>
            <a:chExt cx="2383553" cy="4002486"/>
          </a:xfrm>
        </p:grpSpPr>
        <p:sp>
          <p:nvSpPr>
            <p:cNvPr id="26" name="箭头: 环形 25"/>
            <p:cNvSpPr/>
            <p:nvPr/>
          </p:nvSpPr>
          <p:spPr>
            <a:xfrm rot="5400000">
              <a:off x="5132152" y="1859053"/>
              <a:ext cx="1820126" cy="1820126"/>
            </a:xfrm>
            <a:prstGeom prst="circularArrow">
              <a:avLst>
                <a:gd name="adj1" fmla="val 6289"/>
                <a:gd name="adj2" fmla="val 916834"/>
                <a:gd name="adj3" fmla="val 20200474"/>
                <a:gd name="adj4" fmla="val 5130789"/>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箭头: 环形 26"/>
            <p:cNvSpPr/>
            <p:nvPr/>
          </p:nvSpPr>
          <p:spPr>
            <a:xfrm rot="16200000" flipH="1">
              <a:off x="4568725" y="3031353"/>
              <a:ext cx="1820126" cy="1820126"/>
            </a:xfrm>
            <a:prstGeom prst="circularArrow">
              <a:avLst>
                <a:gd name="adj1" fmla="val 6289"/>
                <a:gd name="adj2" fmla="val 916834"/>
                <a:gd name="adj3" fmla="val 20200474"/>
                <a:gd name="adj4" fmla="val 7617326"/>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book_176227"/>
            <p:cNvSpPr>
              <a:spLocks noChangeAspect="1"/>
            </p:cNvSpPr>
            <p:nvPr/>
          </p:nvSpPr>
          <p:spPr bwMode="auto">
            <a:xfrm>
              <a:off x="5806133" y="2401131"/>
              <a:ext cx="488722" cy="500134"/>
            </a:xfrm>
            <a:custGeom>
              <a:avLst/>
              <a:gdLst>
                <a:gd name="connsiteX0" fmla="*/ 350966 w 516922"/>
                <a:gd name="connsiteY0" fmla="*/ 314059 h 528992"/>
                <a:gd name="connsiteX1" fmla="*/ 316481 w 516922"/>
                <a:gd name="connsiteY1" fmla="*/ 326955 h 528992"/>
                <a:gd name="connsiteX2" fmla="*/ 316481 w 516922"/>
                <a:gd name="connsiteY2" fmla="*/ 397883 h 528992"/>
                <a:gd name="connsiteX3" fmla="*/ 385450 w 516922"/>
                <a:gd name="connsiteY3" fmla="*/ 397883 h 528992"/>
                <a:gd name="connsiteX4" fmla="*/ 400537 w 516922"/>
                <a:gd name="connsiteY4" fmla="*/ 363493 h 528992"/>
                <a:gd name="connsiteX5" fmla="*/ 385450 w 516922"/>
                <a:gd name="connsiteY5" fmla="*/ 326955 h 528992"/>
                <a:gd name="connsiteX6" fmla="*/ 350966 w 516922"/>
                <a:gd name="connsiteY6" fmla="*/ 314059 h 528992"/>
                <a:gd name="connsiteX7" fmla="*/ 350966 w 516922"/>
                <a:gd name="connsiteY7" fmla="*/ 279669 h 528992"/>
                <a:gd name="connsiteX8" fmla="*/ 409158 w 516922"/>
                <a:gd name="connsiteY8" fmla="*/ 303312 h 528992"/>
                <a:gd name="connsiteX9" fmla="*/ 424245 w 516922"/>
                <a:gd name="connsiteY9" fmla="*/ 404331 h 528992"/>
                <a:gd name="connsiteX10" fmla="*/ 516922 w 516922"/>
                <a:gd name="connsiteY10" fmla="*/ 496752 h 528992"/>
                <a:gd name="connsiteX11" fmla="*/ 484593 w 516922"/>
                <a:gd name="connsiteY11" fmla="*/ 528992 h 528992"/>
                <a:gd name="connsiteX12" fmla="*/ 391916 w 516922"/>
                <a:gd name="connsiteY12" fmla="*/ 436571 h 528992"/>
                <a:gd name="connsiteX13" fmla="*/ 350966 w 516922"/>
                <a:gd name="connsiteY13" fmla="*/ 447317 h 528992"/>
                <a:gd name="connsiteX14" fmla="*/ 290618 w 516922"/>
                <a:gd name="connsiteY14" fmla="*/ 421525 h 528992"/>
                <a:gd name="connsiteX15" fmla="*/ 266910 w 516922"/>
                <a:gd name="connsiteY15" fmla="*/ 363493 h 528992"/>
                <a:gd name="connsiteX16" fmla="*/ 290618 w 516922"/>
                <a:gd name="connsiteY16" fmla="*/ 303312 h 528992"/>
                <a:gd name="connsiteX17" fmla="*/ 350966 w 516922"/>
                <a:gd name="connsiteY17" fmla="*/ 279669 h 528992"/>
                <a:gd name="connsiteX18" fmla="*/ 71038 w 516922"/>
                <a:gd name="connsiteY18" fmla="*/ 223804 h 528992"/>
                <a:gd name="connsiteX19" fmla="*/ 307946 w 516922"/>
                <a:gd name="connsiteY19" fmla="*/ 223804 h 528992"/>
                <a:gd name="connsiteX20" fmla="*/ 307946 w 516922"/>
                <a:gd name="connsiteY20" fmla="*/ 262427 h 528992"/>
                <a:gd name="connsiteX21" fmla="*/ 71038 w 516922"/>
                <a:gd name="connsiteY21" fmla="*/ 262427 h 528992"/>
                <a:gd name="connsiteX22" fmla="*/ 71038 w 516922"/>
                <a:gd name="connsiteY22" fmla="*/ 116213 h 528992"/>
                <a:gd name="connsiteX23" fmla="*/ 307946 w 516922"/>
                <a:gd name="connsiteY23" fmla="*/ 116213 h 528992"/>
                <a:gd name="connsiteX24" fmla="*/ 307946 w 516922"/>
                <a:gd name="connsiteY24" fmla="*/ 154836 h 528992"/>
                <a:gd name="connsiteX25" fmla="*/ 71038 w 516922"/>
                <a:gd name="connsiteY25" fmla="*/ 154836 h 528992"/>
                <a:gd name="connsiteX26" fmla="*/ 47368 w 516922"/>
                <a:gd name="connsiteY26" fmla="*/ 0 h 528992"/>
                <a:gd name="connsiteX27" fmla="*/ 376791 w 516922"/>
                <a:gd name="connsiteY27" fmla="*/ 0 h 528992"/>
                <a:gd name="connsiteX28" fmla="*/ 424159 w 516922"/>
                <a:gd name="connsiteY28" fmla="*/ 47327 h 528992"/>
                <a:gd name="connsiteX29" fmla="*/ 424159 w 516922"/>
                <a:gd name="connsiteY29" fmla="*/ 273208 h 528992"/>
                <a:gd name="connsiteX30" fmla="*/ 385403 w 516922"/>
                <a:gd name="connsiteY30" fmla="*/ 255999 h 528992"/>
                <a:gd name="connsiteX31" fmla="*/ 385403 w 516922"/>
                <a:gd name="connsiteY31" fmla="*/ 47327 h 528992"/>
                <a:gd name="connsiteX32" fmla="*/ 376791 w 516922"/>
                <a:gd name="connsiteY32" fmla="*/ 36571 h 528992"/>
                <a:gd name="connsiteX33" fmla="*/ 47368 w 516922"/>
                <a:gd name="connsiteY33" fmla="*/ 36571 h 528992"/>
                <a:gd name="connsiteX34" fmla="*/ 36603 w 516922"/>
                <a:gd name="connsiteY34" fmla="*/ 47327 h 528992"/>
                <a:gd name="connsiteX35" fmla="*/ 36603 w 516922"/>
                <a:gd name="connsiteY35" fmla="*/ 458216 h 528992"/>
                <a:gd name="connsiteX36" fmla="*/ 47368 w 516922"/>
                <a:gd name="connsiteY36" fmla="*/ 466821 h 528992"/>
                <a:gd name="connsiteX37" fmla="*/ 376791 w 516922"/>
                <a:gd name="connsiteY37" fmla="*/ 466821 h 528992"/>
                <a:gd name="connsiteX38" fmla="*/ 396169 w 516922"/>
                <a:gd name="connsiteY38" fmla="*/ 466821 h 528992"/>
                <a:gd name="connsiteX39" fmla="*/ 411240 w 516922"/>
                <a:gd name="connsiteY39" fmla="*/ 484031 h 528992"/>
                <a:gd name="connsiteX40" fmla="*/ 376791 w 516922"/>
                <a:gd name="connsiteY40" fmla="*/ 505543 h 528992"/>
                <a:gd name="connsiteX41" fmla="*/ 47368 w 516922"/>
                <a:gd name="connsiteY41" fmla="*/ 505543 h 528992"/>
                <a:gd name="connsiteX42" fmla="*/ 0 w 516922"/>
                <a:gd name="connsiteY42" fmla="*/ 458216 h 528992"/>
                <a:gd name="connsiteX43" fmla="*/ 0 w 516922"/>
                <a:gd name="connsiteY43" fmla="*/ 47327 h 528992"/>
                <a:gd name="connsiteX44" fmla="*/ 47368 w 516922"/>
                <a:gd name="connsiteY44" fmla="*/ 0 h 5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6922" h="528992">
                  <a:moveTo>
                    <a:pt x="350966" y="314059"/>
                  </a:moveTo>
                  <a:cubicBezTo>
                    <a:pt x="338034" y="314059"/>
                    <a:pt x="325102" y="318357"/>
                    <a:pt x="316481" y="326955"/>
                  </a:cubicBezTo>
                  <a:cubicBezTo>
                    <a:pt x="297084" y="346299"/>
                    <a:pt x="297084" y="378539"/>
                    <a:pt x="316481" y="397883"/>
                  </a:cubicBezTo>
                  <a:cubicBezTo>
                    <a:pt x="333724" y="417227"/>
                    <a:pt x="366053" y="417227"/>
                    <a:pt x="385450" y="397883"/>
                  </a:cubicBezTo>
                  <a:cubicBezTo>
                    <a:pt x="396227" y="389285"/>
                    <a:pt x="400537" y="376389"/>
                    <a:pt x="400537" y="363493"/>
                  </a:cubicBezTo>
                  <a:cubicBezTo>
                    <a:pt x="400537" y="350597"/>
                    <a:pt x="396227" y="337701"/>
                    <a:pt x="385450" y="326955"/>
                  </a:cubicBezTo>
                  <a:cubicBezTo>
                    <a:pt x="376829" y="318357"/>
                    <a:pt x="363897" y="314059"/>
                    <a:pt x="350966" y="314059"/>
                  </a:cubicBezTo>
                  <a:close/>
                  <a:moveTo>
                    <a:pt x="350966" y="279669"/>
                  </a:moveTo>
                  <a:cubicBezTo>
                    <a:pt x="372519" y="279669"/>
                    <a:pt x="394071" y="288266"/>
                    <a:pt x="409158" y="303312"/>
                  </a:cubicBezTo>
                  <a:cubicBezTo>
                    <a:pt x="437177" y="331253"/>
                    <a:pt x="441487" y="372091"/>
                    <a:pt x="424245" y="404331"/>
                  </a:cubicBezTo>
                  <a:lnTo>
                    <a:pt x="516922" y="496752"/>
                  </a:lnTo>
                  <a:lnTo>
                    <a:pt x="484593" y="528992"/>
                  </a:lnTo>
                  <a:lnTo>
                    <a:pt x="391916" y="436571"/>
                  </a:lnTo>
                  <a:cubicBezTo>
                    <a:pt x="378984" y="443019"/>
                    <a:pt x="366053" y="447317"/>
                    <a:pt x="350966" y="447317"/>
                  </a:cubicBezTo>
                  <a:cubicBezTo>
                    <a:pt x="327258" y="447317"/>
                    <a:pt x="307860" y="438720"/>
                    <a:pt x="290618" y="421525"/>
                  </a:cubicBezTo>
                  <a:cubicBezTo>
                    <a:pt x="275531" y="406480"/>
                    <a:pt x="266910" y="384987"/>
                    <a:pt x="266910" y="363493"/>
                  </a:cubicBezTo>
                  <a:cubicBezTo>
                    <a:pt x="266910" y="339851"/>
                    <a:pt x="275531" y="320507"/>
                    <a:pt x="290618" y="303312"/>
                  </a:cubicBezTo>
                  <a:cubicBezTo>
                    <a:pt x="307860" y="288266"/>
                    <a:pt x="327258" y="279669"/>
                    <a:pt x="350966" y="279669"/>
                  </a:cubicBezTo>
                  <a:close/>
                  <a:moveTo>
                    <a:pt x="71038" y="223804"/>
                  </a:moveTo>
                  <a:lnTo>
                    <a:pt x="307946" y="223804"/>
                  </a:lnTo>
                  <a:lnTo>
                    <a:pt x="307946" y="262427"/>
                  </a:lnTo>
                  <a:lnTo>
                    <a:pt x="71038" y="262427"/>
                  </a:lnTo>
                  <a:close/>
                  <a:moveTo>
                    <a:pt x="71038" y="116213"/>
                  </a:moveTo>
                  <a:lnTo>
                    <a:pt x="307946" y="116213"/>
                  </a:lnTo>
                  <a:lnTo>
                    <a:pt x="307946" y="154836"/>
                  </a:lnTo>
                  <a:lnTo>
                    <a:pt x="71038" y="154836"/>
                  </a:lnTo>
                  <a:close/>
                  <a:moveTo>
                    <a:pt x="47368" y="0"/>
                  </a:moveTo>
                  <a:lnTo>
                    <a:pt x="376791" y="0"/>
                  </a:lnTo>
                  <a:cubicBezTo>
                    <a:pt x="402628" y="0"/>
                    <a:pt x="424159" y="21512"/>
                    <a:pt x="424159" y="47327"/>
                  </a:cubicBezTo>
                  <a:lnTo>
                    <a:pt x="424159" y="273208"/>
                  </a:lnTo>
                  <a:cubicBezTo>
                    <a:pt x="411240" y="264603"/>
                    <a:pt x="398322" y="260301"/>
                    <a:pt x="385403" y="255999"/>
                  </a:cubicBezTo>
                  <a:lnTo>
                    <a:pt x="385403" y="47327"/>
                  </a:lnTo>
                  <a:cubicBezTo>
                    <a:pt x="385403" y="40874"/>
                    <a:pt x="381097" y="36571"/>
                    <a:pt x="376791" y="36571"/>
                  </a:cubicBezTo>
                  <a:lnTo>
                    <a:pt x="47368" y="36571"/>
                  </a:lnTo>
                  <a:cubicBezTo>
                    <a:pt x="40909" y="36571"/>
                    <a:pt x="36603" y="40874"/>
                    <a:pt x="36603" y="47327"/>
                  </a:cubicBezTo>
                  <a:lnTo>
                    <a:pt x="36603" y="458216"/>
                  </a:lnTo>
                  <a:cubicBezTo>
                    <a:pt x="36603" y="462518"/>
                    <a:pt x="40909" y="466821"/>
                    <a:pt x="47368" y="466821"/>
                  </a:cubicBezTo>
                  <a:lnTo>
                    <a:pt x="376791" y="466821"/>
                  </a:lnTo>
                  <a:cubicBezTo>
                    <a:pt x="378944" y="466821"/>
                    <a:pt x="389710" y="468972"/>
                    <a:pt x="396169" y="466821"/>
                  </a:cubicBezTo>
                  <a:lnTo>
                    <a:pt x="411240" y="484031"/>
                  </a:lnTo>
                  <a:cubicBezTo>
                    <a:pt x="404781" y="501241"/>
                    <a:pt x="396169" y="505543"/>
                    <a:pt x="376791" y="505543"/>
                  </a:cubicBezTo>
                  <a:lnTo>
                    <a:pt x="47368" y="505543"/>
                  </a:lnTo>
                  <a:cubicBezTo>
                    <a:pt x="21531" y="505543"/>
                    <a:pt x="0" y="484031"/>
                    <a:pt x="0" y="458216"/>
                  </a:cubicBezTo>
                  <a:lnTo>
                    <a:pt x="0" y="47327"/>
                  </a:lnTo>
                  <a:cubicBezTo>
                    <a:pt x="0" y="21512"/>
                    <a:pt x="21531" y="0"/>
                    <a:pt x="47368" y="0"/>
                  </a:cubicBezTo>
                  <a:close/>
                </a:path>
              </a:pathLst>
            </a:custGeom>
            <a:solidFill>
              <a:srgbClr val="9A0001"/>
            </a:solidFill>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book_176227"/>
            <p:cNvSpPr>
              <a:spLocks noChangeAspect="1"/>
            </p:cNvSpPr>
            <p:nvPr/>
          </p:nvSpPr>
          <p:spPr bwMode="auto">
            <a:xfrm>
              <a:off x="5327067" y="3638475"/>
              <a:ext cx="400992" cy="5001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208" h="605169">
                  <a:moveTo>
                    <a:pt x="220235" y="439905"/>
                  </a:moveTo>
                  <a:cubicBezTo>
                    <a:pt x="238474" y="439905"/>
                    <a:pt x="253260" y="454659"/>
                    <a:pt x="253260" y="472859"/>
                  </a:cubicBezTo>
                  <a:cubicBezTo>
                    <a:pt x="253260" y="491059"/>
                    <a:pt x="238474" y="505813"/>
                    <a:pt x="220235" y="505813"/>
                  </a:cubicBezTo>
                  <a:cubicBezTo>
                    <a:pt x="201996" y="505813"/>
                    <a:pt x="187210" y="491059"/>
                    <a:pt x="187210" y="472859"/>
                  </a:cubicBezTo>
                  <a:cubicBezTo>
                    <a:pt x="187210" y="454659"/>
                    <a:pt x="201996" y="439905"/>
                    <a:pt x="220235" y="439905"/>
                  </a:cubicBezTo>
                  <a:close/>
                  <a:moveTo>
                    <a:pt x="128077" y="340902"/>
                  </a:moveTo>
                  <a:cubicBezTo>
                    <a:pt x="155943" y="340902"/>
                    <a:pt x="178532" y="363444"/>
                    <a:pt x="178532" y="391251"/>
                  </a:cubicBezTo>
                  <a:cubicBezTo>
                    <a:pt x="178532" y="419058"/>
                    <a:pt x="155943" y="441600"/>
                    <a:pt x="128077" y="441600"/>
                  </a:cubicBezTo>
                  <a:cubicBezTo>
                    <a:pt x="100211" y="441600"/>
                    <a:pt x="77622" y="419058"/>
                    <a:pt x="77622" y="391251"/>
                  </a:cubicBezTo>
                  <a:cubicBezTo>
                    <a:pt x="77622" y="363444"/>
                    <a:pt x="100211" y="340902"/>
                    <a:pt x="128077" y="340902"/>
                  </a:cubicBezTo>
                  <a:close/>
                  <a:moveTo>
                    <a:pt x="45549" y="290563"/>
                  </a:moveTo>
                  <a:cubicBezTo>
                    <a:pt x="41428" y="290563"/>
                    <a:pt x="39910" y="295545"/>
                    <a:pt x="39910" y="295545"/>
                  </a:cubicBezTo>
                  <a:cubicBezTo>
                    <a:pt x="31667" y="318396"/>
                    <a:pt x="28848" y="337781"/>
                    <a:pt x="28848" y="362906"/>
                  </a:cubicBezTo>
                  <a:cubicBezTo>
                    <a:pt x="28848" y="480518"/>
                    <a:pt x="124718" y="576253"/>
                    <a:pt x="242604" y="576253"/>
                  </a:cubicBezTo>
                  <a:cubicBezTo>
                    <a:pt x="360490" y="576253"/>
                    <a:pt x="456360" y="480518"/>
                    <a:pt x="456360" y="362906"/>
                  </a:cubicBezTo>
                  <a:cubicBezTo>
                    <a:pt x="456360" y="339081"/>
                    <a:pt x="452348" y="316013"/>
                    <a:pt x="444865" y="294246"/>
                  </a:cubicBezTo>
                  <a:cubicBezTo>
                    <a:pt x="444431" y="293054"/>
                    <a:pt x="443021" y="290563"/>
                    <a:pt x="437490" y="290563"/>
                  </a:cubicBezTo>
                  <a:close/>
                  <a:moveTo>
                    <a:pt x="150096" y="28807"/>
                  </a:moveTo>
                  <a:cubicBezTo>
                    <a:pt x="149336" y="28807"/>
                    <a:pt x="148577" y="29024"/>
                    <a:pt x="148577" y="30432"/>
                  </a:cubicBezTo>
                  <a:lnTo>
                    <a:pt x="148577" y="52091"/>
                  </a:lnTo>
                  <a:cubicBezTo>
                    <a:pt x="148577" y="53283"/>
                    <a:pt x="150312" y="53283"/>
                    <a:pt x="150421" y="53283"/>
                  </a:cubicBezTo>
                  <a:lnTo>
                    <a:pt x="189680" y="53283"/>
                  </a:lnTo>
                  <a:cubicBezTo>
                    <a:pt x="191741" y="53283"/>
                    <a:pt x="192825" y="54582"/>
                    <a:pt x="192825" y="55773"/>
                  </a:cubicBezTo>
                  <a:lnTo>
                    <a:pt x="192825" y="152592"/>
                  </a:lnTo>
                  <a:cubicBezTo>
                    <a:pt x="192825" y="155083"/>
                    <a:pt x="190982" y="155516"/>
                    <a:pt x="190982" y="155516"/>
                  </a:cubicBezTo>
                  <a:lnTo>
                    <a:pt x="182414" y="158115"/>
                  </a:lnTo>
                  <a:cubicBezTo>
                    <a:pt x="130032" y="173385"/>
                    <a:pt x="86760" y="208149"/>
                    <a:pt x="59756" y="252876"/>
                  </a:cubicBezTo>
                  <a:cubicBezTo>
                    <a:pt x="58563" y="254825"/>
                    <a:pt x="56720" y="258832"/>
                    <a:pt x="64203" y="258832"/>
                  </a:cubicBezTo>
                  <a:lnTo>
                    <a:pt x="422524" y="258832"/>
                  </a:lnTo>
                  <a:cubicBezTo>
                    <a:pt x="427838" y="258832"/>
                    <a:pt x="427187" y="255691"/>
                    <a:pt x="426211" y="254175"/>
                  </a:cubicBezTo>
                  <a:cubicBezTo>
                    <a:pt x="399207" y="208798"/>
                    <a:pt x="355718" y="173602"/>
                    <a:pt x="302794" y="158115"/>
                  </a:cubicBezTo>
                  <a:lnTo>
                    <a:pt x="294444" y="155624"/>
                  </a:lnTo>
                  <a:cubicBezTo>
                    <a:pt x="294444" y="155624"/>
                    <a:pt x="292383" y="155191"/>
                    <a:pt x="292383" y="151725"/>
                  </a:cubicBezTo>
                  <a:cubicBezTo>
                    <a:pt x="292600" y="137430"/>
                    <a:pt x="292383" y="79274"/>
                    <a:pt x="292383" y="57615"/>
                  </a:cubicBezTo>
                  <a:cubicBezTo>
                    <a:pt x="292383" y="55015"/>
                    <a:pt x="292708" y="53283"/>
                    <a:pt x="295745" y="53283"/>
                  </a:cubicBezTo>
                  <a:lnTo>
                    <a:pt x="335980" y="53283"/>
                  </a:lnTo>
                  <a:cubicBezTo>
                    <a:pt x="336522" y="53283"/>
                    <a:pt x="336631" y="52849"/>
                    <a:pt x="336631" y="52741"/>
                  </a:cubicBezTo>
                  <a:lnTo>
                    <a:pt x="336631" y="29999"/>
                  </a:lnTo>
                  <a:cubicBezTo>
                    <a:pt x="336631" y="29349"/>
                    <a:pt x="336522" y="28916"/>
                    <a:pt x="335872" y="28916"/>
                  </a:cubicBezTo>
                  <a:cubicBezTo>
                    <a:pt x="335872" y="28916"/>
                    <a:pt x="196621" y="28807"/>
                    <a:pt x="150096" y="28807"/>
                  </a:cubicBezTo>
                  <a:close/>
                  <a:moveTo>
                    <a:pt x="148794" y="0"/>
                  </a:moveTo>
                  <a:lnTo>
                    <a:pt x="336305" y="0"/>
                  </a:lnTo>
                  <a:cubicBezTo>
                    <a:pt x="352465" y="0"/>
                    <a:pt x="365479" y="13104"/>
                    <a:pt x="365479" y="29132"/>
                  </a:cubicBezTo>
                  <a:lnTo>
                    <a:pt x="365479" y="52958"/>
                  </a:lnTo>
                  <a:cubicBezTo>
                    <a:pt x="365479" y="69094"/>
                    <a:pt x="352465" y="82090"/>
                    <a:pt x="336305" y="82090"/>
                  </a:cubicBezTo>
                  <a:lnTo>
                    <a:pt x="321339" y="82090"/>
                  </a:lnTo>
                  <a:lnTo>
                    <a:pt x="321339" y="131257"/>
                  </a:lnTo>
                  <a:cubicBezTo>
                    <a:pt x="321339" y="133640"/>
                    <a:pt x="322749" y="134181"/>
                    <a:pt x="322749" y="134181"/>
                  </a:cubicBezTo>
                  <a:cubicBezTo>
                    <a:pt x="367865" y="149668"/>
                    <a:pt x="406798" y="178258"/>
                    <a:pt x="435863" y="216379"/>
                  </a:cubicBezTo>
                  <a:cubicBezTo>
                    <a:pt x="468181" y="258724"/>
                    <a:pt x="485208" y="309407"/>
                    <a:pt x="485208" y="362906"/>
                  </a:cubicBezTo>
                  <a:cubicBezTo>
                    <a:pt x="485208" y="496438"/>
                    <a:pt x="376432" y="605169"/>
                    <a:pt x="242604" y="605169"/>
                  </a:cubicBezTo>
                  <a:cubicBezTo>
                    <a:pt x="108776" y="605169"/>
                    <a:pt x="0" y="496438"/>
                    <a:pt x="0" y="362906"/>
                  </a:cubicBezTo>
                  <a:cubicBezTo>
                    <a:pt x="0" y="309407"/>
                    <a:pt x="17027" y="258724"/>
                    <a:pt x="49345" y="216379"/>
                  </a:cubicBezTo>
                  <a:cubicBezTo>
                    <a:pt x="78410" y="178258"/>
                    <a:pt x="116584" y="149884"/>
                    <a:pt x="161700" y="134398"/>
                  </a:cubicBezTo>
                  <a:cubicBezTo>
                    <a:pt x="161700" y="134398"/>
                    <a:pt x="163869" y="133748"/>
                    <a:pt x="163869" y="132232"/>
                  </a:cubicBezTo>
                  <a:lnTo>
                    <a:pt x="163869" y="82090"/>
                  </a:lnTo>
                  <a:lnTo>
                    <a:pt x="148794" y="82090"/>
                  </a:lnTo>
                  <a:cubicBezTo>
                    <a:pt x="132743" y="82090"/>
                    <a:pt x="119729" y="69094"/>
                    <a:pt x="119729" y="52958"/>
                  </a:cubicBezTo>
                  <a:lnTo>
                    <a:pt x="119729" y="29132"/>
                  </a:lnTo>
                  <a:cubicBezTo>
                    <a:pt x="119729" y="13104"/>
                    <a:pt x="132743" y="0"/>
                    <a:pt x="148794" y="0"/>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book_176227"/>
            <p:cNvSpPr>
              <a:spLocks noChangeAspect="1"/>
            </p:cNvSpPr>
            <p:nvPr/>
          </p:nvSpPr>
          <p:spPr bwMode="auto">
            <a:xfrm>
              <a:off x="5878071" y="4841611"/>
              <a:ext cx="435858" cy="534524"/>
            </a:xfrm>
            <a:custGeom>
              <a:avLst/>
              <a:gdLst>
                <a:gd name="T0" fmla="*/ 3031 w 6644"/>
                <a:gd name="T1" fmla="*/ 409 h 8160"/>
                <a:gd name="T2" fmla="*/ 2618 w 6644"/>
                <a:gd name="T3" fmla="*/ 0 h 8160"/>
                <a:gd name="T4" fmla="*/ 2041 w 6644"/>
                <a:gd name="T5" fmla="*/ 583 h 8160"/>
                <a:gd name="T6" fmla="*/ 1515 w 6644"/>
                <a:gd name="T7" fmla="*/ 936 h 8160"/>
                <a:gd name="T8" fmla="*/ 3730 w 6644"/>
                <a:gd name="T9" fmla="*/ 936 h 8160"/>
                <a:gd name="T10" fmla="*/ 2623 w 6644"/>
                <a:gd name="T11" fmla="*/ 583 h 8160"/>
                <a:gd name="T12" fmla="*/ 2797 w 6644"/>
                <a:gd name="T13" fmla="*/ 408 h 8160"/>
                <a:gd name="T14" fmla="*/ 466 w 6644"/>
                <a:gd name="T15" fmla="*/ 7344 h 8160"/>
                <a:gd name="T16" fmla="*/ 349 w 6644"/>
                <a:gd name="T17" fmla="*/ 816 h 8160"/>
                <a:gd name="T18" fmla="*/ 1861 w 6644"/>
                <a:gd name="T19" fmla="*/ 1515 h 8160"/>
                <a:gd name="T20" fmla="*/ 3952 w 6644"/>
                <a:gd name="T21" fmla="*/ 816 h 8160"/>
                <a:gd name="T22" fmla="*/ 5245 w 6644"/>
                <a:gd name="T23" fmla="*/ 4785 h 8160"/>
                <a:gd name="T24" fmla="*/ 4663 w 6644"/>
                <a:gd name="T25" fmla="*/ 2098 h 8160"/>
                <a:gd name="T26" fmla="*/ 3270 w 6644"/>
                <a:gd name="T27" fmla="*/ 6761 h 8160"/>
                <a:gd name="T28" fmla="*/ 3613 w 6644"/>
                <a:gd name="T29" fmla="*/ 6645 h 8160"/>
                <a:gd name="T30" fmla="*/ 5129 w 6644"/>
                <a:gd name="T31" fmla="*/ 5129 h 8160"/>
                <a:gd name="T32" fmla="*/ 5012 w 6644"/>
                <a:gd name="T33" fmla="*/ 7461 h 8160"/>
                <a:gd name="T34" fmla="*/ 4247 w 6644"/>
                <a:gd name="T35" fmla="*/ 6616 h 8160"/>
                <a:gd name="T36" fmla="*/ 5771 w 6644"/>
                <a:gd name="T37" fmla="*/ 6023 h 8160"/>
                <a:gd name="T38" fmla="*/ 4080 w 6644"/>
                <a:gd name="T39" fmla="*/ 4080 h 8160"/>
                <a:gd name="T40" fmla="*/ 2098 w 6644"/>
                <a:gd name="T41" fmla="*/ 3847 h 8160"/>
                <a:gd name="T42" fmla="*/ 4196 w 6644"/>
                <a:gd name="T43" fmla="*/ 3847 h 8160"/>
                <a:gd name="T44" fmla="*/ 4080 w 6644"/>
                <a:gd name="T45" fmla="*/ 3031 h 8160"/>
                <a:gd name="T46" fmla="*/ 2098 w 6644"/>
                <a:gd name="T47" fmla="*/ 2798 h 8160"/>
                <a:gd name="T48" fmla="*/ 4196 w 6644"/>
                <a:gd name="T49" fmla="*/ 2798 h 8160"/>
                <a:gd name="T50" fmla="*/ 3497 w 6644"/>
                <a:gd name="T51" fmla="*/ 5013 h 8160"/>
                <a:gd name="T52" fmla="*/ 2098 w 6644"/>
                <a:gd name="T53" fmla="*/ 4779 h 8160"/>
                <a:gd name="T54" fmla="*/ 3613 w 6644"/>
                <a:gd name="T55" fmla="*/ 4779 h 8160"/>
                <a:gd name="T56" fmla="*/ 3264 w 6644"/>
                <a:gd name="T57" fmla="*/ 6062 h 8160"/>
                <a:gd name="T58" fmla="*/ 2098 w 6644"/>
                <a:gd name="T59" fmla="*/ 5829 h 8160"/>
                <a:gd name="T60" fmla="*/ 3380 w 6644"/>
                <a:gd name="T61" fmla="*/ 5829 h 8160"/>
                <a:gd name="T62" fmla="*/ 1875 w 6644"/>
                <a:gd name="T63" fmla="*/ 2600 h 8160"/>
                <a:gd name="T64" fmla="*/ 1298 w 6644"/>
                <a:gd name="T65" fmla="*/ 3095 h 8160"/>
                <a:gd name="T66" fmla="*/ 1164 w 6644"/>
                <a:gd name="T67" fmla="*/ 2713 h 8160"/>
                <a:gd name="T68" fmla="*/ 1866 w 6644"/>
                <a:gd name="T69" fmla="*/ 2448 h 8160"/>
                <a:gd name="T70" fmla="*/ 1445 w 6644"/>
                <a:gd name="T71" fmla="*/ 4120 h 8160"/>
                <a:gd name="T72" fmla="*/ 1030 w 6644"/>
                <a:gd name="T73" fmla="*/ 3918 h 8160"/>
                <a:gd name="T74" fmla="*/ 1353 w 6644"/>
                <a:gd name="T75" fmla="*/ 3901 h 8160"/>
                <a:gd name="T76" fmla="*/ 1875 w 6644"/>
                <a:gd name="T77" fmla="*/ 3637 h 8160"/>
                <a:gd name="T78" fmla="*/ 1365 w 6644"/>
                <a:gd name="T79" fmla="*/ 5148 h 8160"/>
                <a:gd name="T80" fmla="*/ 1013 w 6644"/>
                <a:gd name="T81" fmla="*/ 4759 h 8160"/>
                <a:gd name="T82" fmla="*/ 1714 w 6644"/>
                <a:gd name="T83" fmla="*/ 4486 h 8160"/>
                <a:gd name="T84" fmla="*/ 1875 w 6644"/>
                <a:gd name="T85" fmla="*/ 5628 h 8160"/>
                <a:gd name="T86" fmla="*/ 1298 w 6644"/>
                <a:gd name="T87" fmla="*/ 6123 h 8160"/>
                <a:gd name="T88" fmla="*/ 1164 w 6644"/>
                <a:gd name="T89" fmla="*/ 5741 h 8160"/>
                <a:gd name="T90" fmla="*/ 1866 w 6644"/>
                <a:gd name="T91" fmla="*/ 547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4" h="8160">
                  <a:moveTo>
                    <a:pt x="3384" y="583"/>
                  </a:moveTo>
                  <a:lnTo>
                    <a:pt x="3204" y="583"/>
                  </a:lnTo>
                  <a:cubicBezTo>
                    <a:pt x="3108" y="583"/>
                    <a:pt x="3031" y="505"/>
                    <a:pt x="3031" y="409"/>
                  </a:cubicBezTo>
                  <a:lnTo>
                    <a:pt x="3031" y="403"/>
                  </a:lnTo>
                  <a:cubicBezTo>
                    <a:pt x="3031" y="181"/>
                    <a:pt x="2850" y="0"/>
                    <a:pt x="2627" y="0"/>
                  </a:cubicBezTo>
                  <a:lnTo>
                    <a:pt x="2618" y="0"/>
                  </a:lnTo>
                  <a:cubicBezTo>
                    <a:pt x="2395" y="0"/>
                    <a:pt x="2215" y="181"/>
                    <a:pt x="2215" y="403"/>
                  </a:cubicBezTo>
                  <a:lnTo>
                    <a:pt x="2215" y="409"/>
                  </a:lnTo>
                  <a:cubicBezTo>
                    <a:pt x="2215" y="505"/>
                    <a:pt x="2137" y="583"/>
                    <a:pt x="2041" y="583"/>
                  </a:cubicBezTo>
                  <a:lnTo>
                    <a:pt x="1861" y="583"/>
                  </a:lnTo>
                  <a:cubicBezTo>
                    <a:pt x="1670" y="583"/>
                    <a:pt x="1515" y="738"/>
                    <a:pt x="1515" y="929"/>
                  </a:cubicBezTo>
                  <a:lnTo>
                    <a:pt x="1515" y="936"/>
                  </a:lnTo>
                  <a:cubicBezTo>
                    <a:pt x="1515" y="1127"/>
                    <a:pt x="1670" y="1282"/>
                    <a:pt x="1861" y="1282"/>
                  </a:cubicBezTo>
                  <a:lnTo>
                    <a:pt x="3384" y="1282"/>
                  </a:lnTo>
                  <a:cubicBezTo>
                    <a:pt x="3575" y="1282"/>
                    <a:pt x="3730" y="1127"/>
                    <a:pt x="3730" y="936"/>
                  </a:cubicBezTo>
                  <a:lnTo>
                    <a:pt x="3730" y="929"/>
                  </a:lnTo>
                  <a:cubicBezTo>
                    <a:pt x="3730" y="738"/>
                    <a:pt x="3575" y="583"/>
                    <a:pt x="3384" y="583"/>
                  </a:cubicBezTo>
                  <a:close/>
                  <a:moveTo>
                    <a:pt x="2623" y="583"/>
                  </a:moveTo>
                  <a:cubicBezTo>
                    <a:pt x="2526" y="583"/>
                    <a:pt x="2448" y="505"/>
                    <a:pt x="2448" y="408"/>
                  </a:cubicBezTo>
                  <a:cubicBezTo>
                    <a:pt x="2448" y="311"/>
                    <a:pt x="2526" y="233"/>
                    <a:pt x="2623" y="233"/>
                  </a:cubicBezTo>
                  <a:cubicBezTo>
                    <a:pt x="2719" y="233"/>
                    <a:pt x="2797" y="311"/>
                    <a:pt x="2797" y="408"/>
                  </a:cubicBezTo>
                  <a:cubicBezTo>
                    <a:pt x="2797" y="505"/>
                    <a:pt x="2719" y="583"/>
                    <a:pt x="2623" y="583"/>
                  </a:cubicBezTo>
                  <a:close/>
                  <a:moveTo>
                    <a:pt x="3401" y="7344"/>
                  </a:moveTo>
                  <a:lnTo>
                    <a:pt x="466" y="7344"/>
                  </a:lnTo>
                  <a:cubicBezTo>
                    <a:pt x="208" y="7344"/>
                    <a:pt x="0" y="7135"/>
                    <a:pt x="0" y="6878"/>
                  </a:cubicBezTo>
                  <a:lnTo>
                    <a:pt x="0" y="1282"/>
                  </a:lnTo>
                  <a:cubicBezTo>
                    <a:pt x="0" y="1025"/>
                    <a:pt x="208" y="816"/>
                    <a:pt x="349" y="816"/>
                  </a:cubicBezTo>
                  <a:lnTo>
                    <a:pt x="1294" y="816"/>
                  </a:lnTo>
                  <a:cubicBezTo>
                    <a:pt x="1286" y="855"/>
                    <a:pt x="1282" y="895"/>
                    <a:pt x="1282" y="936"/>
                  </a:cubicBezTo>
                  <a:cubicBezTo>
                    <a:pt x="1282" y="1256"/>
                    <a:pt x="1542" y="1515"/>
                    <a:pt x="1861" y="1515"/>
                  </a:cubicBezTo>
                  <a:lnTo>
                    <a:pt x="3384" y="1515"/>
                  </a:lnTo>
                  <a:cubicBezTo>
                    <a:pt x="3703" y="1515"/>
                    <a:pt x="3963" y="1256"/>
                    <a:pt x="3963" y="929"/>
                  </a:cubicBezTo>
                  <a:cubicBezTo>
                    <a:pt x="3963" y="890"/>
                    <a:pt x="3959" y="853"/>
                    <a:pt x="3952" y="816"/>
                  </a:cubicBezTo>
                  <a:lnTo>
                    <a:pt x="4663" y="816"/>
                  </a:lnTo>
                  <a:cubicBezTo>
                    <a:pt x="5037" y="816"/>
                    <a:pt x="5245" y="1025"/>
                    <a:pt x="5245" y="1282"/>
                  </a:cubicBezTo>
                  <a:lnTo>
                    <a:pt x="5245" y="4785"/>
                  </a:lnTo>
                  <a:cubicBezTo>
                    <a:pt x="5207" y="4783"/>
                    <a:pt x="5168" y="4779"/>
                    <a:pt x="5129" y="4779"/>
                  </a:cubicBezTo>
                  <a:cubicBezTo>
                    <a:pt x="4968" y="4779"/>
                    <a:pt x="4812" y="4802"/>
                    <a:pt x="4663" y="4841"/>
                  </a:cubicBezTo>
                  <a:lnTo>
                    <a:pt x="4663" y="2098"/>
                  </a:lnTo>
                  <a:lnTo>
                    <a:pt x="583" y="2098"/>
                  </a:lnTo>
                  <a:lnTo>
                    <a:pt x="583" y="6761"/>
                  </a:lnTo>
                  <a:lnTo>
                    <a:pt x="3270" y="6761"/>
                  </a:lnTo>
                  <a:cubicBezTo>
                    <a:pt x="3282" y="6966"/>
                    <a:pt x="3327" y="7162"/>
                    <a:pt x="3401" y="7344"/>
                  </a:cubicBezTo>
                  <a:close/>
                  <a:moveTo>
                    <a:pt x="5129" y="5129"/>
                  </a:moveTo>
                  <a:cubicBezTo>
                    <a:pt x="4292" y="5129"/>
                    <a:pt x="3613" y="5808"/>
                    <a:pt x="3613" y="6645"/>
                  </a:cubicBezTo>
                  <a:cubicBezTo>
                    <a:pt x="3613" y="7482"/>
                    <a:pt x="4292" y="8160"/>
                    <a:pt x="5129" y="8160"/>
                  </a:cubicBezTo>
                  <a:cubicBezTo>
                    <a:pt x="5966" y="8160"/>
                    <a:pt x="6644" y="7482"/>
                    <a:pt x="6644" y="6645"/>
                  </a:cubicBezTo>
                  <a:cubicBezTo>
                    <a:pt x="6644" y="5808"/>
                    <a:pt x="5966" y="5129"/>
                    <a:pt x="5129" y="5129"/>
                  </a:cubicBezTo>
                  <a:close/>
                  <a:moveTo>
                    <a:pt x="6119" y="6333"/>
                  </a:moveTo>
                  <a:lnTo>
                    <a:pt x="5187" y="7382"/>
                  </a:lnTo>
                  <a:cubicBezTo>
                    <a:pt x="5141" y="7434"/>
                    <a:pt x="5077" y="7461"/>
                    <a:pt x="5012" y="7461"/>
                  </a:cubicBezTo>
                  <a:cubicBezTo>
                    <a:pt x="4961" y="7461"/>
                    <a:pt x="4910" y="7444"/>
                    <a:pt x="4867" y="7409"/>
                  </a:cubicBezTo>
                  <a:lnTo>
                    <a:pt x="4284" y="6943"/>
                  </a:lnTo>
                  <a:cubicBezTo>
                    <a:pt x="4183" y="6863"/>
                    <a:pt x="4167" y="6716"/>
                    <a:pt x="4247" y="6616"/>
                  </a:cubicBezTo>
                  <a:cubicBezTo>
                    <a:pt x="4328" y="6515"/>
                    <a:pt x="4475" y="6499"/>
                    <a:pt x="4575" y="6579"/>
                  </a:cubicBezTo>
                  <a:lnTo>
                    <a:pt x="4985" y="6907"/>
                  </a:lnTo>
                  <a:lnTo>
                    <a:pt x="5771" y="6023"/>
                  </a:lnTo>
                  <a:cubicBezTo>
                    <a:pt x="5856" y="5927"/>
                    <a:pt x="6003" y="5918"/>
                    <a:pt x="6100" y="6004"/>
                  </a:cubicBezTo>
                  <a:cubicBezTo>
                    <a:pt x="6196" y="6090"/>
                    <a:pt x="6205" y="6237"/>
                    <a:pt x="6119" y="6333"/>
                  </a:cubicBezTo>
                  <a:close/>
                  <a:moveTo>
                    <a:pt x="4080" y="4080"/>
                  </a:moveTo>
                  <a:lnTo>
                    <a:pt x="2215" y="4080"/>
                  </a:lnTo>
                  <a:cubicBezTo>
                    <a:pt x="2150" y="4080"/>
                    <a:pt x="2098" y="4028"/>
                    <a:pt x="2098" y="3963"/>
                  </a:cubicBezTo>
                  <a:lnTo>
                    <a:pt x="2098" y="3847"/>
                  </a:lnTo>
                  <a:cubicBezTo>
                    <a:pt x="2098" y="3782"/>
                    <a:pt x="2150" y="3730"/>
                    <a:pt x="2215" y="3730"/>
                  </a:cubicBezTo>
                  <a:lnTo>
                    <a:pt x="4080" y="3730"/>
                  </a:lnTo>
                  <a:cubicBezTo>
                    <a:pt x="4144" y="3730"/>
                    <a:pt x="4196" y="3782"/>
                    <a:pt x="4196" y="3847"/>
                  </a:cubicBezTo>
                  <a:lnTo>
                    <a:pt x="4196" y="3963"/>
                  </a:lnTo>
                  <a:cubicBezTo>
                    <a:pt x="4196" y="4028"/>
                    <a:pt x="4144" y="4080"/>
                    <a:pt x="4080" y="4080"/>
                  </a:cubicBezTo>
                  <a:close/>
                  <a:moveTo>
                    <a:pt x="4080" y="3031"/>
                  </a:moveTo>
                  <a:lnTo>
                    <a:pt x="2215" y="3031"/>
                  </a:lnTo>
                  <a:cubicBezTo>
                    <a:pt x="2150" y="3031"/>
                    <a:pt x="2098" y="2979"/>
                    <a:pt x="2098" y="2914"/>
                  </a:cubicBezTo>
                  <a:lnTo>
                    <a:pt x="2098" y="2798"/>
                  </a:lnTo>
                  <a:cubicBezTo>
                    <a:pt x="2098" y="2733"/>
                    <a:pt x="2150" y="2681"/>
                    <a:pt x="2215" y="2681"/>
                  </a:cubicBezTo>
                  <a:lnTo>
                    <a:pt x="4080" y="2681"/>
                  </a:lnTo>
                  <a:cubicBezTo>
                    <a:pt x="4144" y="2681"/>
                    <a:pt x="4196" y="2733"/>
                    <a:pt x="4196" y="2798"/>
                  </a:cubicBezTo>
                  <a:lnTo>
                    <a:pt x="4196" y="2914"/>
                  </a:lnTo>
                  <a:cubicBezTo>
                    <a:pt x="4196" y="2979"/>
                    <a:pt x="4144" y="3031"/>
                    <a:pt x="4080" y="3031"/>
                  </a:cubicBezTo>
                  <a:close/>
                  <a:moveTo>
                    <a:pt x="3497" y="5013"/>
                  </a:moveTo>
                  <a:lnTo>
                    <a:pt x="2215" y="5013"/>
                  </a:lnTo>
                  <a:cubicBezTo>
                    <a:pt x="2150" y="5013"/>
                    <a:pt x="2098" y="4960"/>
                    <a:pt x="2098" y="4896"/>
                  </a:cubicBezTo>
                  <a:lnTo>
                    <a:pt x="2098" y="4779"/>
                  </a:lnTo>
                  <a:cubicBezTo>
                    <a:pt x="2098" y="4715"/>
                    <a:pt x="2150" y="4663"/>
                    <a:pt x="2215" y="4663"/>
                  </a:cubicBezTo>
                  <a:lnTo>
                    <a:pt x="3497" y="4663"/>
                  </a:lnTo>
                  <a:cubicBezTo>
                    <a:pt x="3561" y="4663"/>
                    <a:pt x="3613" y="4715"/>
                    <a:pt x="3613" y="4779"/>
                  </a:cubicBezTo>
                  <a:lnTo>
                    <a:pt x="3613" y="4896"/>
                  </a:lnTo>
                  <a:cubicBezTo>
                    <a:pt x="3613" y="4960"/>
                    <a:pt x="3561" y="5013"/>
                    <a:pt x="3497" y="5013"/>
                  </a:cubicBezTo>
                  <a:close/>
                  <a:moveTo>
                    <a:pt x="3264" y="6062"/>
                  </a:moveTo>
                  <a:lnTo>
                    <a:pt x="2215" y="6062"/>
                  </a:lnTo>
                  <a:cubicBezTo>
                    <a:pt x="2150" y="6062"/>
                    <a:pt x="2098" y="6010"/>
                    <a:pt x="2098" y="5945"/>
                  </a:cubicBezTo>
                  <a:lnTo>
                    <a:pt x="2098" y="5829"/>
                  </a:lnTo>
                  <a:cubicBezTo>
                    <a:pt x="2098" y="5764"/>
                    <a:pt x="2150" y="5712"/>
                    <a:pt x="2215" y="5712"/>
                  </a:cubicBezTo>
                  <a:lnTo>
                    <a:pt x="3264" y="5712"/>
                  </a:lnTo>
                  <a:cubicBezTo>
                    <a:pt x="3328" y="5712"/>
                    <a:pt x="3380" y="5764"/>
                    <a:pt x="3380" y="5829"/>
                  </a:cubicBezTo>
                  <a:lnTo>
                    <a:pt x="3380" y="5945"/>
                  </a:lnTo>
                  <a:cubicBezTo>
                    <a:pt x="3380" y="6010"/>
                    <a:pt x="3328" y="6062"/>
                    <a:pt x="3264" y="6062"/>
                  </a:cubicBezTo>
                  <a:close/>
                  <a:moveTo>
                    <a:pt x="1875" y="2600"/>
                  </a:moveTo>
                  <a:lnTo>
                    <a:pt x="1445" y="3083"/>
                  </a:lnTo>
                  <a:cubicBezTo>
                    <a:pt x="1424" y="3107"/>
                    <a:pt x="1395" y="3119"/>
                    <a:pt x="1365" y="3119"/>
                  </a:cubicBezTo>
                  <a:cubicBezTo>
                    <a:pt x="1342" y="3119"/>
                    <a:pt x="1318" y="3111"/>
                    <a:pt x="1298" y="3095"/>
                  </a:cubicBezTo>
                  <a:lnTo>
                    <a:pt x="1030" y="2881"/>
                  </a:lnTo>
                  <a:cubicBezTo>
                    <a:pt x="984" y="2844"/>
                    <a:pt x="976" y="2776"/>
                    <a:pt x="1013" y="2730"/>
                  </a:cubicBezTo>
                  <a:cubicBezTo>
                    <a:pt x="1050" y="2683"/>
                    <a:pt x="1118" y="2676"/>
                    <a:pt x="1164" y="2713"/>
                  </a:cubicBezTo>
                  <a:lnTo>
                    <a:pt x="1353" y="2864"/>
                  </a:lnTo>
                  <a:lnTo>
                    <a:pt x="1714" y="2457"/>
                  </a:lnTo>
                  <a:cubicBezTo>
                    <a:pt x="1754" y="2413"/>
                    <a:pt x="1822" y="2409"/>
                    <a:pt x="1866" y="2448"/>
                  </a:cubicBezTo>
                  <a:cubicBezTo>
                    <a:pt x="1910" y="2488"/>
                    <a:pt x="1914" y="2555"/>
                    <a:pt x="1875" y="2600"/>
                  </a:cubicBezTo>
                  <a:close/>
                  <a:moveTo>
                    <a:pt x="1875" y="3637"/>
                  </a:moveTo>
                  <a:lnTo>
                    <a:pt x="1445" y="4120"/>
                  </a:lnTo>
                  <a:cubicBezTo>
                    <a:pt x="1424" y="4144"/>
                    <a:pt x="1395" y="4156"/>
                    <a:pt x="1365" y="4156"/>
                  </a:cubicBezTo>
                  <a:cubicBezTo>
                    <a:pt x="1342" y="4156"/>
                    <a:pt x="1318" y="4148"/>
                    <a:pt x="1298" y="4132"/>
                  </a:cubicBezTo>
                  <a:lnTo>
                    <a:pt x="1030" y="3918"/>
                  </a:lnTo>
                  <a:cubicBezTo>
                    <a:pt x="984" y="3881"/>
                    <a:pt x="976" y="3813"/>
                    <a:pt x="1013" y="3767"/>
                  </a:cubicBezTo>
                  <a:cubicBezTo>
                    <a:pt x="1050" y="3721"/>
                    <a:pt x="1118" y="3713"/>
                    <a:pt x="1164" y="3750"/>
                  </a:cubicBezTo>
                  <a:lnTo>
                    <a:pt x="1353" y="3901"/>
                  </a:lnTo>
                  <a:lnTo>
                    <a:pt x="1714" y="3494"/>
                  </a:lnTo>
                  <a:cubicBezTo>
                    <a:pt x="1754" y="3450"/>
                    <a:pt x="1822" y="3446"/>
                    <a:pt x="1866" y="3485"/>
                  </a:cubicBezTo>
                  <a:cubicBezTo>
                    <a:pt x="1910" y="3525"/>
                    <a:pt x="1914" y="3593"/>
                    <a:pt x="1875" y="3637"/>
                  </a:cubicBezTo>
                  <a:close/>
                  <a:moveTo>
                    <a:pt x="1875" y="4629"/>
                  </a:moveTo>
                  <a:lnTo>
                    <a:pt x="1445" y="5112"/>
                  </a:lnTo>
                  <a:cubicBezTo>
                    <a:pt x="1424" y="5136"/>
                    <a:pt x="1395" y="5148"/>
                    <a:pt x="1365" y="5148"/>
                  </a:cubicBezTo>
                  <a:cubicBezTo>
                    <a:pt x="1342" y="5148"/>
                    <a:pt x="1318" y="5140"/>
                    <a:pt x="1298" y="5124"/>
                  </a:cubicBezTo>
                  <a:lnTo>
                    <a:pt x="1030" y="4910"/>
                  </a:lnTo>
                  <a:cubicBezTo>
                    <a:pt x="984" y="4873"/>
                    <a:pt x="976" y="4805"/>
                    <a:pt x="1013" y="4759"/>
                  </a:cubicBezTo>
                  <a:cubicBezTo>
                    <a:pt x="1050" y="4712"/>
                    <a:pt x="1118" y="4705"/>
                    <a:pt x="1164" y="4742"/>
                  </a:cubicBezTo>
                  <a:lnTo>
                    <a:pt x="1353" y="4893"/>
                  </a:lnTo>
                  <a:lnTo>
                    <a:pt x="1714" y="4486"/>
                  </a:lnTo>
                  <a:cubicBezTo>
                    <a:pt x="1754" y="4442"/>
                    <a:pt x="1822" y="4438"/>
                    <a:pt x="1866" y="4477"/>
                  </a:cubicBezTo>
                  <a:cubicBezTo>
                    <a:pt x="1910" y="4517"/>
                    <a:pt x="1914" y="4584"/>
                    <a:pt x="1875" y="4629"/>
                  </a:cubicBezTo>
                  <a:close/>
                  <a:moveTo>
                    <a:pt x="1875" y="5628"/>
                  </a:moveTo>
                  <a:lnTo>
                    <a:pt x="1445" y="6111"/>
                  </a:lnTo>
                  <a:cubicBezTo>
                    <a:pt x="1424" y="6134"/>
                    <a:pt x="1395" y="6147"/>
                    <a:pt x="1365" y="6147"/>
                  </a:cubicBezTo>
                  <a:cubicBezTo>
                    <a:pt x="1342" y="6147"/>
                    <a:pt x="1318" y="6139"/>
                    <a:pt x="1298" y="6123"/>
                  </a:cubicBezTo>
                  <a:lnTo>
                    <a:pt x="1030" y="5908"/>
                  </a:lnTo>
                  <a:cubicBezTo>
                    <a:pt x="984" y="5871"/>
                    <a:pt x="976" y="5804"/>
                    <a:pt x="1013" y="5758"/>
                  </a:cubicBezTo>
                  <a:cubicBezTo>
                    <a:pt x="1050" y="5711"/>
                    <a:pt x="1118" y="5704"/>
                    <a:pt x="1164" y="5741"/>
                  </a:cubicBezTo>
                  <a:lnTo>
                    <a:pt x="1353" y="5892"/>
                  </a:lnTo>
                  <a:lnTo>
                    <a:pt x="1714" y="5485"/>
                  </a:lnTo>
                  <a:cubicBezTo>
                    <a:pt x="1754" y="5441"/>
                    <a:pt x="1822" y="5437"/>
                    <a:pt x="1866" y="5476"/>
                  </a:cubicBezTo>
                  <a:cubicBezTo>
                    <a:pt x="1910" y="5515"/>
                    <a:pt x="1914" y="5583"/>
                    <a:pt x="1875" y="5628"/>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空心弧 30"/>
            <p:cNvSpPr/>
            <p:nvPr/>
          </p:nvSpPr>
          <p:spPr>
            <a:xfrm>
              <a:off x="5283201" y="4344556"/>
              <a:ext cx="1516983" cy="1516983"/>
            </a:xfrm>
            <a:prstGeom prst="blockArc">
              <a:avLst>
                <a:gd name="adj1" fmla="val 12886880"/>
                <a:gd name="adj2" fmla="val 10720422"/>
                <a:gd name="adj3" fmla="val 78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矩形 47"/>
          <p:cNvSpPr>
            <a:spLocks noChangeArrowheads="1"/>
          </p:cNvSpPr>
          <p:nvPr/>
        </p:nvSpPr>
        <p:spPr bwMode="auto">
          <a:xfrm>
            <a:off x="7626259" y="2512767"/>
            <a:ext cx="2798492"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t>展示分布式数据</a:t>
            </a:r>
            <a:endParaRPr lang="en-US" altLang="zh-CN" sz="1600" dirty="0"/>
          </a:p>
        </p:txBody>
      </p:sp>
      <p:sp>
        <p:nvSpPr>
          <p:cNvPr id="36" name="矩形 47"/>
          <p:cNvSpPr>
            <a:spLocks noChangeArrowheads="1"/>
          </p:cNvSpPr>
          <p:nvPr/>
        </p:nvSpPr>
        <p:spPr bwMode="auto">
          <a:xfrm>
            <a:off x="7578899" y="4960777"/>
            <a:ext cx="2798492"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t>用户交互</a:t>
            </a:r>
            <a:endParaRPr lang="zh-CN" alt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6" name="标题 5"/>
          <p:cNvSpPr>
            <a:spLocks noGrp="1"/>
          </p:cNvSpPr>
          <p:nvPr>
            <p:ph type="title"/>
          </p:nvPr>
        </p:nvSpPr>
        <p:spPr/>
        <p:txBody>
          <a:bodyPr/>
          <a:lstStyle/>
          <a:p>
            <a:r>
              <a:rPr lang="en-US" altLang="zh-CN" dirty="0">
                <a:sym typeface="Arial" panose="020B0604020202020204" pitchFamily="34" charset="0"/>
              </a:rPr>
              <a:t>1.2 </a:t>
            </a:r>
            <a:r>
              <a:rPr lang="zh-CN" altLang="en-US" dirty="0">
                <a:sym typeface="Arial" panose="020B0604020202020204" pitchFamily="34" charset="0"/>
              </a:rPr>
              <a:t>选题介绍</a:t>
            </a:r>
            <a:endParaRPr lang="zh-CN" altLang="en-US" dirty="0">
              <a:sym typeface="Arial" panose="020B0604020202020204" pitchFamily="34" charset="0"/>
            </a:endParaRPr>
          </a:p>
        </p:txBody>
      </p:sp>
      <p:sp>
        <p:nvSpPr>
          <p:cNvPr id="7" name="文本占位符 6"/>
          <p:cNvSpPr>
            <a:spLocks noGrp="1"/>
          </p:cNvSpPr>
          <p:nvPr>
            <p:ph type="body" sz="quarter" idx="10"/>
          </p:nvPr>
        </p:nvSpPr>
        <p:spPr/>
        <p:txBody>
          <a:bodyPr/>
          <a:lstStyle/>
          <a:p>
            <a:r>
              <a:rPr lang="zh-CN" altLang="en-US" dirty="0">
                <a:sym typeface="Arial" panose="020B0604020202020204" pitchFamily="34" charset="0"/>
              </a:rPr>
              <a:t>提升广告投放系统</a:t>
            </a:r>
            <a:endParaRPr lang="zh-CN" altLang="en-US" dirty="0">
              <a:sym typeface="Arial" panose="020B0604020202020204" pitchFamily="34" charset="0"/>
            </a:endParaRPr>
          </a:p>
        </p:txBody>
      </p:sp>
      <p:sp>
        <p:nvSpPr>
          <p:cNvPr id="39" name="Oval 17"/>
          <p:cNvSpPr/>
          <p:nvPr/>
        </p:nvSpPr>
        <p:spPr>
          <a:xfrm>
            <a:off x="2016734" y="2376828"/>
            <a:ext cx="641266"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8" name="Elbow Connector 8"/>
          <p:cNvCxnSpPr/>
          <p:nvPr/>
        </p:nvCxnSpPr>
        <p:spPr>
          <a:xfrm rot="10800000" flipV="1">
            <a:off x="1639701" y="2736242"/>
            <a:ext cx="391766" cy="316748"/>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0" name="TextBox 23"/>
          <p:cNvSpPr txBox="1"/>
          <p:nvPr/>
        </p:nvSpPr>
        <p:spPr>
          <a:xfrm>
            <a:off x="1395101" y="3760019"/>
            <a:ext cx="1909246" cy="680075"/>
          </a:xfrm>
          <a:prstGeom prst="rect">
            <a:avLst/>
          </a:prstGeom>
          <a:noFill/>
        </p:spPr>
        <p:txBody>
          <a:bodyPr wrap="square" lIns="63898" tIns="31949" rIns="63898" bIns="31949" rtlCol="0">
            <a:spAutoFit/>
          </a:bodyPr>
          <a:lstStyle/>
          <a:p>
            <a:pPr algn="ctr"/>
            <a:r>
              <a:rPr lang="zh-CN" altLang="en-US" sz="2000" kern="100" dirty="0">
                <a:effectLst/>
                <a:latin typeface="+mn-ea"/>
                <a:cs typeface="Times New Roman" panose="02020603050405020304" pitchFamily="18" charset="0"/>
              </a:rPr>
              <a:t>大数据</a:t>
            </a:r>
            <a:r>
              <a:rPr lang="zh-CN" altLang="zh-CN" sz="2000" kern="100" dirty="0">
                <a:effectLst/>
                <a:latin typeface="+mn-ea"/>
                <a:cs typeface="Times New Roman" panose="02020603050405020304" pitchFamily="18" charset="0"/>
              </a:rPr>
              <a:t>曝光和点击行为</a:t>
            </a:r>
            <a:r>
              <a:rPr lang="zh-CN" altLang="en-US" sz="2000" kern="100" dirty="0">
                <a:effectLst/>
                <a:latin typeface="+mn-ea"/>
                <a:cs typeface="Times New Roman" panose="02020603050405020304" pitchFamily="18" charset="0"/>
              </a:rPr>
              <a:t>统计分析</a:t>
            </a:r>
            <a:endParaRPr lang="en-US" altLang="zh-CN" sz="2000" kern="100" dirty="0">
              <a:effectLst/>
              <a:latin typeface="+mn-ea"/>
              <a:cs typeface="Times New Roman" panose="02020603050405020304" pitchFamily="18" charset="0"/>
            </a:endParaRPr>
          </a:p>
        </p:txBody>
      </p:sp>
      <p:sp>
        <p:nvSpPr>
          <p:cNvPr id="56" name="Oval 34"/>
          <p:cNvSpPr/>
          <p:nvPr/>
        </p:nvSpPr>
        <p:spPr>
          <a:xfrm>
            <a:off x="4498827" y="2375327"/>
            <a:ext cx="641265"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9" name="Elbow Connector 53"/>
          <p:cNvCxnSpPr/>
          <p:nvPr/>
        </p:nvCxnSpPr>
        <p:spPr>
          <a:xfrm rot="10800000" flipV="1">
            <a:off x="4114338" y="2739470"/>
            <a:ext cx="391766" cy="316747"/>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2" name="TextBox 23"/>
          <p:cNvSpPr txBox="1"/>
          <p:nvPr/>
        </p:nvSpPr>
        <p:spPr>
          <a:xfrm>
            <a:off x="3925472" y="3760019"/>
            <a:ext cx="1909246" cy="680075"/>
          </a:xfrm>
          <a:prstGeom prst="rect">
            <a:avLst/>
          </a:prstGeom>
          <a:noFill/>
        </p:spPr>
        <p:txBody>
          <a:bodyPr wrap="square" lIns="63898" tIns="31949" rIns="63898" bIns="31949" rtlCol="0">
            <a:spAutoFit/>
          </a:bodyPr>
          <a:lstStyle/>
          <a:p>
            <a:pPr algn="ctr"/>
            <a:r>
              <a:rPr lang="zh-CN" altLang="zh-CN" sz="2000" kern="100" dirty="0">
                <a:effectLst/>
                <a:latin typeface="+mn-ea"/>
                <a:cs typeface="Times New Roman" panose="02020603050405020304" pitchFamily="18" charset="0"/>
              </a:rPr>
              <a:t>异常流量</a:t>
            </a:r>
            <a:r>
              <a:rPr lang="zh-CN" altLang="en-US" sz="2000" kern="100" dirty="0">
                <a:effectLst/>
                <a:latin typeface="+mn-ea"/>
                <a:cs typeface="Times New Roman" panose="02020603050405020304" pitchFamily="18" charset="0"/>
              </a:rPr>
              <a:t>监测和识别</a:t>
            </a:r>
            <a:endParaRPr lang="en-US" altLang="zh-CN" sz="2000" kern="100" dirty="0">
              <a:effectLst/>
              <a:latin typeface="+mn-ea"/>
              <a:cs typeface="Times New Roman" panose="02020603050405020304" pitchFamily="18" charset="0"/>
            </a:endParaRPr>
          </a:p>
        </p:txBody>
      </p:sp>
      <p:sp>
        <p:nvSpPr>
          <p:cNvPr id="45" name="Oval 23"/>
          <p:cNvSpPr/>
          <p:nvPr/>
        </p:nvSpPr>
        <p:spPr>
          <a:xfrm>
            <a:off x="7024324" y="2363167"/>
            <a:ext cx="641264"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0" name="Elbow Connector 54"/>
          <p:cNvCxnSpPr/>
          <p:nvPr/>
        </p:nvCxnSpPr>
        <p:spPr>
          <a:xfrm rot="10800000" flipV="1">
            <a:off x="6643343" y="2730640"/>
            <a:ext cx="391766" cy="316747"/>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4" name="TextBox 23"/>
          <p:cNvSpPr txBox="1"/>
          <p:nvPr/>
        </p:nvSpPr>
        <p:spPr>
          <a:xfrm>
            <a:off x="6455844" y="3760019"/>
            <a:ext cx="1909246" cy="680075"/>
          </a:xfrm>
          <a:prstGeom prst="rect">
            <a:avLst/>
          </a:prstGeom>
          <a:noFill/>
        </p:spPr>
        <p:txBody>
          <a:bodyPr wrap="square" lIns="63898" tIns="31949" rIns="63898" bIns="31949" rtlCol="0">
            <a:spAutoFit/>
          </a:bodyPr>
          <a:lstStyle/>
          <a:p>
            <a:pPr algn="ctr"/>
            <a:r>
              <a:rPr lang="zh-CN" altLang="en-US" sz="2000" kern="100" dirty="0">
                <a:effectLst/>
                <a:latin typeface="+mn-ea"/>
                <a:cs typeface="Times New Roman" panose="02020603050405020304" pitchFamily="18" charset="0"/>
              </a:rPr>
              <a:t>可视化展示</a:t>
            </a:r>
            <a:r>
              <a:rPr lang="zh-CN" altLang="zh-CN" sz="2000" kern="100" dirty="0">
                <a:effectLst/>
                <a:latin typeface="+mn-ea"/>
                <a:cs typeface="Times New Roman" panose="02020603050405020304" pitchFamily="18" charset="0"/>
              </a:rPr>
              <a:t>监测广告投放效果</a:t>
            </a:r>
            <a:endParaRPr lang="en-US" altLang="zh-CN" sz="2000" kern="100" dirty="0">
              <a:effectLst/>
              <a:latin typeface="+mn-ea"/>
              <a:cs typeface="Times New Roman" panose="02020603050405020304" pitchFamily="18" charset="0"/>
            </a:endParaRPr>
          </a:p>
        </p:txBody>
      </p:sp>
      <p:sp>
        <p:nvSpPr>
          <p:cNvPr id="53" name="Oval 31"/>
          <p:cNvSpPr/>
          <p:nvPr/>
        </p:nvSpPr>
        <p:spPr>
          <a:xfrm>
            <a:off x="9557584" y="2375327"/>
            <a:ext cx="641265" cy="638408"/>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1" name="Elbow Connector 55"/>
          <p:cNvCxnSpPr/>
          <p:nvPr/>
        </p:nvCxnSpPr>
        <p:spPr>
          <a:xfrm rot="10800000" flipV="1">
            <a:off x="9172450" y="2729567"/>
            <a:ext cx="391767" cy="316747"/>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6" name="TextBox 23"/>
          <p:cNvSpPr txBox="1"/>
          <p:nvPr/>
        </p:nvSpPr>
        <p:spPr>
          <a:xfrm>
            <a:off x="8986216" y="3760019"/>
            <a:ext cx="1909246" cy="372299"/>
          </a:xfrm>
          <a:prstGeom prst="rect">
            <a:avLst/>
          </a:prstGeom>
          <a:noFill/>
        </p:spPr>
        <p:txBody>
          <a:bodyPr wrap="square" lIns="63898" tIns="31949" rIns="63898" bIns="31949" rtlCol="0">
            <a:spAutoFit/>
          </a:bodyPr>
          <a:lstStyle/>
          <a:p>
            <a:pPr algn="ctr"/>
            <a:r>
              <a:rPr lang="zh-CN" altLang="en-US" sz="2000" dirty="0">
                <a:latin typeface="+mn-ea"/>
                <a:cs typeface="+mn-ea"/>
                <a:sym typeface="Arial" panose="020B0604020202020204" pitchFamily="34" charset="0"/>
              </a:rPr>
              <a:t>广告投放推荐</a:t>
            </a:r>
            <a:endParaRPr lang="zh-CN" altLang="en-US" sz="2000" dirty="0">
              <a:latin typeface="+mn-ea"/>
              <a:cs typeface="+mn-ea"/>
              <a:sym typeface="Arial" panose="020B0604020202020204" pitchFamily="34" charset="0"/>
            </a:endParaRPr>
          </a:p>
        </p:txBody>
      </p:sp>
      <p:sp>
        <p:nvSpPr>
          <p:cNvPr id="62" name="pointer-spot-tool-for-maps_40028"/>
          <p:cNvSpPr>
            <a:spLocks noChangeAspect="1"/>
          </p:cNvSpPr>
          <p:nvPr/>
        </p:nvSpPr>
        <p:spPr bwMode="auto">
          <a:xfrm>
            <a:off x="2186415" y="2508062"/>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pointer-spot-tool-for-maps_40028"/>
          <p:cNvSpPr>
            <a:spLocks noChangeAspect="1"/>
          </p:cNvSpPr>
          <p:nvPr/>
        </p:nvSpPr>
        <p:spPr bwMode="auto">
          <a:xfrm>
            <a:off x="4658833" y="2531313"/>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pointer-spot-tool-for-maps_40028"/>
          <p:cNvSpPr>
            <a:spLocks noChangeAspect="1"/>
          </p:cNvSpPr>
          <p:nvPr/>
        </p:nvSpPr>
        <p:spPr bwMode="auto">
          <a:xfrm>
            <a:off x="7202421" y="2508063"/>
            <a:ext cx="295856" cy="326889"/>
          </a:xfrm>
          <a:custGeom>
            <a:avLst/>
            <a:gdLst>
              <a:gd name="T0" fmla="*/ 2925 w 3748"/>
              <a:gd name="T1" fmla="*/ 2500 h 4147"/>
              <a:gd name="T2" fmla="*/ 2372 w 3748"/>
              <a:gd name="T3" fmla="*/ 2715 h 4147"/>
              <a:gd name="T4" fmla="*/ 1596 w 3748"/>
              <a:gd name="T5" fmla="*/ 2357 h 4147"/>
              <a:gd name="T6" fmla="*/ 1647 w 3748"/>
              <a:gd name="T7" fmla="*/ 2073 h 4147"/>
              <a:gd name="T8" fmla="*/ 1595 w 3748"/>
              <a:gd name="T9" fmla="*/ 1786 h 4147"/>
              <a:gd name="T10" fmla="*/ 2369 w 3748"/>
              <a:gd name="T11" fmla="*/ 1429 h 4147"/>
              <a:gd name="T12" fmla="*/ 2925 w 3748"/>
              <a:gd name="T13" fmla="*/ 1646 h 4147"/>
              <a:gd name="T14" fmla="*/ 3748 w 3748"/>
              <a:gd name="T15" fmla="*/ 823 h 4147"/>
              <a:gd name="T16" fmla="*/ 2925 w 3748"/>
              <a:gd name="T17" fmla="*/ 0 h 4147"/>
              <a:gd name="T18" fmla="*/ 2102 w 3748"/>
              <a:gd name="T19" fmla="*/ 823 h 4147"/>
              <a:gd name="T20" fmla="*/ 2143 w 3748"/>
              <a:gd name="T21" fmla="*/ 1078 h 4147"/>
              <a:gd name="T22" fmla="*/ 1352 w 3748"/>
              <a:gd name="T23" fmla="*/ 1443 h 4147"/>
              <a:gd name="T24" fmla="*/ 824 w 3748"/>
              <a:gd name="T25" fmla="*/ 1250 h 4147"/>
              <a:gd name="T26" fmla="*/ 0 w 3748"/>
              <a:gd name="T27" fmla="*/ 2073 h 4147"/>
              <a:gd name="T28" fmla="*/ 824 w 3748"/>
              <a:gd name="T29" fmla="*/ 2896 h 4147"/>
              <a:gd name="T30" fmla="*/ 1355 w 3748"/>
              <a:gd name="T31" fmla="*/ 2701 h 4147"/>
              <a:gd name="T32" fmla="*/ 2144 w 3748"/>
              <a:gd name="T33" fmla="*/ 3065 h 4147"/>
              <a:gd name="T34" fmla="*/ 2102 w 3748"/>
              <a:gd name="T35" fmla="*/ 3324 h 4147"/>
              <a:gd name="T36" fmla="*/ 2925 w 3748"/>
              <a:gd name="T37" fmla="*/ 4147 h 4147"/>
              <a:gd name="T38" fmla="*/ 3748 w 3748"/>
              <a:gd name="T39" fmla="*/ 3324 h 4147"/>
              <a:gd name="T40" fmla="*/ 2925 w 3748"/>
              <a:gd name="T41" fmla="*/ 2500 h 4147"/>
              <a:gd name="T42" fmla="*/ 2925 w 3748"/>
              <a:gd name="T43" fmla="*/ 3733 h 4147"/>
              <a:gd name="T44" fmla="*/ 2515 w 3748"/>
              <a:gd name="T45" fmla="*/ 3324 h 4147"/>
              <a:gd name="T46" fmla="*/ 2925 w 3748"/>
              <a:gd name="T47" fmla="*/ 2914 h 4147"/>
              <a:gd name="T48" fmla="*/ 3335 w 3748"/>
              <a:gd name="T49" fmla="*/ 3324 h 4147"/>
              <a:gd name="T50" fmla="*/ 2925 w 3748"/>
              <a:gd name="T51" fmla="*/ 3733 h 4147"/>
              <a:gd name="T52" fmla="*/ 2925 w 3748"/>
              <a:gd name="T53" fmla="*/ 1233 h 4147"/>
              <a:gd name="T54" fmla="*/ 2515 w 3748"/>
              <a:gd name="T55" fmla="*/ 823 h 4147"/>
              <a:gd name="T56" fmla="*/ 2925 w 3748"/>
              <a:gd name="T57" fmla="*/ 413 h 4147"/>
              <a:gd name="T58" fmla="*/ 3335 w 3748"/>
              <a:gd name="T59" fmla="*/ 823 h 4147"/>
              <a:gd name="T60" fmla="*/ 2925 w 3748"/>
              <a:gd name="T61" fmla="*/ 1233 h 4147"/>
              <a:gd name="T62" fmla="*/ 824 w 3748"/>
              <a:gd name="T63" fmla="*/ 1664 h 4147"/>
              <a:gd name="T64" fmla="*/ 1233 w 3748"/>
              <a:gd name="T65" fmla="*/ 2073 h 4147"/>
              <a:gd name="T66" fmla="*/ 1159 w 3748"/>
              <a:gd name="T67" fmla="*/ 2308 h 4147"/>
              <a:gd name="T68" fmla="*/ 1132 w 3748"/>
              <a:gd name="T69" fmla="*/ 2343 h 4147"/>
              <a:gd name="T70" fmla="*/ 824 w 3748"/>
              <a:gd name="T71" fmla="*/ 2483 h 4147"/>
              <a:gd name="T72" fmla="*/ 414 w 3748"/>
              <a:gd name="T73" fmla="*/ 2073 h 4147"/>
              <a:gd name="T74" fmla="*/ 824 w 3748"/>
              <a:gd name="T75" fmla="*/ 1664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8" h="4147">
                <a:moveTo>
                  <a:pt x="2925" y="2500"/>
                </a:moveTo>
                <a:cubicBezTo>
                  <a:pt x="2719" y="2500"/>
                  <a:pt x="2524" y="2577"/>
                  <a:pt x="2372" y="2715"/>
                </a:cubicBezTo>
                <a:lnTo>
                  <a:pt x="1596" y="2357"/>
                </a:lnTo>
                <a:cubicBezTo>
                  <a:pt x="1630" y="2266"/>
                  <a:pt x="1647" y="2171"/>
                  <a:pt x="1647" y="2073"/>
                </a:cubicBezTo>
                <a:cubicBezTo>
                  <a:pt x="1647" y="1975"/>
                  <a:pt x="1629" y="1878"/>
                  <a:pt x="1595" y="1786"/>
                </a:cubicBezTo>
                <a:lnTo>
                  <a:pt x="2369" y="1429"/>
                </a:lnTo>
                <a:cubicBezTo>
                  <a:pt x="2522" y="1569"/>
                  <a:pt x="2718" y="1646"/>
                  <a:pt x="2925" y="1646"/>
                </a:cubicBezTo>
                <a:cubicBezTo>
                  <a:pt x="3379" y="1646"/>
                  <a:pt x="3748" y="1277"/>
                  <a:pt x="3748" y="823"/>
                </a:cubicBezTo>
                <a:cubicBezTo>
                  <a:pt x="3748" y="369"/>
                  <a:pt x="3379" y="0"/>
                  <a:pt x="2925" y="0"/>
                </a:cubicBezTo>
                <a:cubicBezTo>
                  <a:pt x="2471" y="0"/>
                  <a:pt x="2102" y="369"/>
                  <a:pt x="2102" y="823"/>
                </a:cubicBezTo>
                <a:cubicBezTo>
                  <a:pt x="2102" y="910"/>
                  <a:pt x="2116" y="996"/>
                  <a:pt x="2143" y="1078"/>
                </a:cubicBezTo>
                <a:lnTo>
                  <a:pt x="1352" y="1443"/>
                </a:lnTo>
                <a:cubicBezTo>
                  <a:pt x="1204" y="1319"/>
                  <a:pt x="1017" y="1250"/>
                  <a:pt x="824" y="1250"/>
                </a:cubicBezTo>
                <a:cubicBezTo>
                  <a:pt x="370" y="1250"/>
                  <a:pt x="0" y="1619"/>
                  <a:pt x="0" y="2073"/>
                </a:cubicBezTo>
                <a:cubicBezTo>
                  <a:pt x="0" y="2527"/>
                  <a:pt x="370" y="2896"/>
                  <a:pt x="824" y="2896"/>
                </a:cubicBezTo>
                <a:cubicBezTo>
                  <a:pt x="1018" y="2896"/>
                  <a:pt x="1206" y="2827"/>
                  <a:pt x="1355" y="2701"/>
                </a:cubicBezTo>
                <a:lnTo>
                  <a:pt x="2144" y="3065"/>
                </a:lnTo>
                <a:cubicBezTo>
                  <a:pt x="2116" y="3149"/>
                  <a:pt x="2102" y="3235"/>
                  <a:pt x="2102" y="3324"/>
                </a:cubicBezTo>
                <a:cubicBezTo>
                  <a:pt x="2102" y="3777"/>
                  <a:pt x="2471" y="4147"/>
                  <a:pt x="2925" y="4147"/>
                </a:cubicBezTo>
                <a:cubicBezTo>
                  <a:pt x="3379" y="4147"/>
                  <a:pt x="3748" y="3777"/>
                  <a:pt x="3748" y="3324"/>
                </a:cubicBezTo>
                <a:cubicBezTo>
                  <a:pt x="3748" y="2870"/>
                  <a:pt x="3379" y="2500"/>
                  <a:pt x="2925" y="2500"/>
                </a:cubicBezTo>
                <a:close/>
                <a:moveTo>
                  <a:pt x="2925" y="3733"/>
                </a:moveTo>
                <a:cubicBezTo>
                  <a:pt x="2699" y="3733"/>
                  <a:pt x="2515" y="3550"/>
                  <a:pt x="2515" y="3324"/>
                </a:cubicBezTo>
                <a:cubicBezTo>
                  <a:pt x="2515" y="3098"/>
                  <a:pt x="2699" y="2914"/>
                  <a:pt x="2925" y="2914"/>
                </a:cubicBezTo>
                <a:cubicBezTo>
                  <a:pt x="3151" y="2914"/>
                  <a:pt x="3335" y="3098"/>
                  <a:pt x="3335" y="3324"/>
                </a:cubicBezTo>
                <a:cubicBezTo>
                  <a:pt x="3335" y="3550"/>
                  <a:pt x="3151" y="3733"/>
                  <a:pt x="2925" y="3733"/>
                </a:cubicBezTo>
                <a:close/>
                <a:moveTo>
                  <a:pt x="2925" y="1233"/>
                </a:moveTo>
                <a:cubicBezTo>
                  <a:pt x="2699" y="1233"/>
                  <a:pt x="2515" y="1049"/>
                  <a:pt x="2515" y="823"/>
                </a:cubicBezTo>
                <a:cubicBezTo>
                  <a:pt x="2515" y="597"/>
                  <a:pt x="2699" y="413"/>
                  <a:pt x="2925" y="413"/>
                </a:cubicBezTo>
                <a:cubicBezTo>
                  <a:pt x="3151" y="413"/>
                  <a:pt x="3335" y="597"/>
                  <a:pt x="3335" y="823"/>
                </a:cubicBezTo>
                <a:cubicBezTo>
                  <a:pt x="3335" y="1049"/>
                  <a:pt x="3151" y="1233"/>
                  <a:pt x="2925" y="1233"/>
                </a:cubicBezTo>
                <a:close/>
                <a:moveTo>
                  <a:pt x="824" y="1664"/>
                </a:moveTo>
                <a:cubicBezTo>
                  <a:pt x="1049" y="1664"/>
                  <a:pt x="1233" y="1847"/>
                  <a:pt x="1233" y="2073"/>
                </a:cubicBezTo>
                <a:cubicBezTo>
                  <a:pt x="1233" y="2158"/>
                  <a:pt x="1208" y="2239"/>
                  <a:pt x="1159" y="2308"/>
                </a:cubicBezTo>
                <a:cubicBezTo>
                  <a:pt x="1159" y="2308"/>
                  <a:pt x="1141" y="2332"/>
                  <a:pt x="1132" y="2343"/>
                </a:cubicBezTo>
                <a:cubicBezTo>
                  <a:pt x="1053" y="2432"/>
                  <a:pt x="941" y="2483"/>
                  <a:pt x="824" y="2483"/>
                </a:cubicBezTo>
                <a:cubicBezTo>
                  <a:pt x="598" y="2483"/>
                  <a:pt x="414" y="2299"/>
                  <a:pt x="414" y="2073"/>
                </a:cubicBezTo>
                <a:cubicBezTo>
                  <a:pt x="414" y="1847"/>
                  <a:pt x="598" y="1664"/>
                  <a:pt x="824" y="166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pointer-spot-tool-for-maps_40028"/>
          <p:cNvSpPr>
            <a:spLocks noChangeAspect="1"/>
          </p:cNvSpPr>
          <p:nvPr/>
        </p:nvSpPr>
        <p:spPr bwMode="auto">
          <a:xfrm>
            <a:off x="9694213" y="2525716"/>
            <a:ext cx="326889" cy="291584"/>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a:lstStyle/>
          <a:p>
            <a:r>
              <a:rPr lang="en-US" altLang="zh-CN" dirty="0">
                <a:sym typeface="Arial" panose="020B0604020202020204" pitchFamily="34" charset="0"/>
              </a:rPr>
              <a:t>3.6 </a:t>
            </a:r>
            <a:r>
              <a:rPr lang="zh-CN" altLang="en-US" dirty="0">
                <a:sym typeface="Arial" panose="020B0604020202020204" pitchFamily="34" charset="0"/>
              </a:rPr>
              <a:t>可视化</a:t>
            </a:r>
            <a:endParaRPr lang="zh-CN" altLang="en-US" dirty="0">
              <a:sym typeface="Arial" panose="020B0604020202020204" pitchFamily="34" charset="0"/>
            </a:endParaRPr>
          </a:p>
        </p:txBody>
      </p:sp>
      <p:sp>
        <p:nvSpPr>
          <p:cNvPr id="36" name="文本占位符 33"/>
          <p:cNvSpPr>
            <a:spLocks noGrp="1"/>
          </p:cNvSpPr>
          <p:nvPr>
            <p:ph type="body" sz="quarter" idx="10"/>
          </p:nvPr>
        </p:nvSpPr>
        <p:spPr>
          <a:xfrm>
            <a:off x="442913" y="944610"/>
            <a:ext cx="9056687" cy="381629"/>
          </a:xfrm>
        </p:spPr>
        <p:txBody>
          <a:bodyPr/>
          <a:lstStyle/>
          <a:p>
            <a:r>
              <a:rPr lang="zh-CN" altLang="en-US" dirty="0">
                <a:sym typeface="Arial" panose="020B0604020202020204" pitchFamily="34" charset="0"/>
              </a:rPr>
              <a:t>可视化平台：</a:t>
            </a:r>
            <a:r>
              <a:rPr lang="en-US" altLang="zh-CN" dirty="0" err="1">
                <a:sym typeface="Arial" panose="020B0604020202020204" pitchFamily="34" charset="0"/>
              </a:rPr>
              <a:t>FineBI</a:t>
            </a:r>
            <a:endParaRPr lang="zh-CN" altLang="en-US" dirty="0">
              <a:sym typeface="Arial" panose="020B0604020202020204" pitchFamily="34" charset="0"/>
            </a:endParaRPr>
          </a:p>
        </p:txBody>
      </p:sp>
      <p:graphicFrame>
        <p:nvGraphicFramePr>
          <p:cNvPr id="27" name="表格 26"/>
          <p:cNvGraphicFramePr>
            <a:graphicFrameLocks noGrp="1"/>
          </p:cNvGraphicFramePr>
          <p:nvPr/>
        </p:nvGraphicFramePr>
        <p:xfrm>
          <a:off x="2119929" y="1479960"/>
          <a:ext cx="7802938" cy="4586633"/>
        </p:xfrm>
        <a:graphic>
          <a:graphicData uri="http://schemas.openxmlformats.org/drawingml/2006/table">
            <a:tbl>
              <a:tblPr/>
              <a:tblGrid>
                <a:gridCol w="1300490"/>
                <a:gridCol w="1300490"/>
                <a:gridCol w="2600979"/>
                <a:gridCol w="2600979"/>
              </a:tblGrid>
              <a:tr h="261273">
                <a:tc gridSpan="2">
                  <a:txBody>
                    <a:bodyPr/>
                    <a:lstStyle/>
                    <a:p>
                      <a:pPr algn="ctr" fontAlgn="ctr" latinLnBrk="0"/>
                      <a:r>
                        <a:rPr lang="zh-CN" altLang="en-US" sz="1600" b="1" i="0">
                          <a:solidFill>
                            <a:srgbClr val="000000"/>
                          </a:solidFill>
                          <a:effectLst/>
                        </a:rPr>
                        <a:t>功能概述</a:t>
                      </a:r>
                      <a:endParaRPr lang="zh-CN" altLang="en-US" sz="1600" b="1" i="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hMerge="1">
                  <a:tcPr/>
                </a:tc>
                <a:tc>
                  <a:txBody>
                    <a:bodyPr/>
                    <a:lstStyle/>
                    <a:p>
                      <a:pPr algn="ctr" fontAlgn="ctr" latinLnBrk="0"/>
                      <a:r>
                        <a:rPr lang="zh-CN" altLang="en-US" sz="1600" b="1" i="0">
                          <a:solidFill>
                            <a:srgbClr val="000000"/>
                          </a:solidFill>
                          <a:effectLst/>
                        </a:rPr>
                        <a:t>功能说明</a:t>
                      </a:r>
                      <a:endParaRPr lang="zh-CN" altLang="en-US" sz="1600" b="1"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600" b="1" i="0">
                          <a:solidFill>
                            <a:srgbClr val="000000"/>
                          </a:solidFill>
                          <a:effectLst/>
                        </a:rPr>
                        <a:t>具体要求</a:t>
                      </a:r>
                      <a:endParaRPr lang="zh-CN" altLang="en-US" sz="1600" b="1"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1613737">
                <a:tc gridSpan="2">
                  <a:txBody>
                    <a:bodyPr/>
                    <a:lstStyle/>
                    <a:p>
                      <a:pPr algn="ctr" fontAlgn="t" latinLnBrk="0"/>
                      <a:r>
                        <a:rPr lang="zh-CN" altLang="en-US" sz="1600" b="1" i="0" dirty="0">
                          <a:solidFill>
                            <a:srgbClr val="000000"/>
                          </a:solidFill>
                          <a:effectLst/>
                        </a:rPr>
                        <a:t>广告投放统计</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hMerge="1">
                  <a:tcPr/>
                </a:tc>
                <a:tc>
                  <a:txBody>
                    <a:bodyPr/>
                    <a:lstStyle/>
                    <a:p>
                      <a:pPr algn="ctr" fontAlgn="t" latinLnBrk="0"/>
                      <a:r>
                        <a:rPr lang="zh-CN" altLang="en-US" sz="1600" b="0" i="0" dirty="0">
                          <a:solidFill>
                            <a:srgbClr val="000000"/>
                          </a:solidFill>
                          <a:effectLst/>
                        </a:rPr>
                        <a:t>各省市的点击次数和曝光次数统计</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a:txBody>
                    <a:bodyPr/>
                    <a:lstStyle/>
                    <a:p>
                      <a:pPr algn="ctr" fontAlgn="t" latinLnBrk="0"/>
                      <a:r>
                        <a:rPr lang="zh-CN" altLang="en-US" sz="1600" b="0" i="0">
                          <a:solidFill>
                            <a:srgbClr val="000000"/>
                          </a:solidFill>
                          <a:effectLst/>
                        </a:rPr>
                        <a:t>能够根据广告名称、日期、指标类型对结果进行筛选； 能够从省份下钻到城市</a:t>
                      </a:r>
                      <a:endParaRPr lang="zh-CN" altLang="en-US" sz="1600" b="0"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r>
              <a:tr h="937505">
                <a:tc gridSpan="2">
                  <a:txBody>
                    <a:bodyPr/>
                    <a:lstStyle/>
                    <a:p>
                      <a:pPr algn="ctr" fontAlgn="t" latinLnBrk="0"/>
                      <a:r>
                        <a:rPr lang="zh-CN" altLang="en-US" sz="1600" b="1" i="0" dirty="0">
                          <a:solidFill>
                            <a:srgbClr val="000000"/>
                          </a:solidFill>
                          <a:effectLst/>
                        </a:rPr>
                        <a:t>广告监控呈现</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hMerge="1">
                  <a:tcPr/>
                </a:tc>
                <a:tc>
                  <a:txBody>
                    <a:bodyPr/>
                    <a:lstStyle/>
                    <a:p>
                      <a:pPr algn="ctr" fontAlgn="t" latinLnBrk="0"/>
                      <a:r>
                        <a:rPr lang="zh-CN" altLang="en-US" sz="1600" b="0" i="0" dirty="0">
                          <a:solidFill>
                            <a:srgbClr val="000000"/>
                          </a:solidFill>
                          <a:effectLst/>
                        </a:rPr>
                        <a:t>可视化投放结果</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t" latinLnBrk="0"/>
                      <a:r>
                        <a:rPr lang="zh-CN" altLang="en-US" sz="1600" b="0" i="0" dirty="0">
                          <a:solidFill>
                            <a:srgbClr val="000000"/>
                          </a:solidFill>
                          <a:effectLst/>
                        </a:rPr>
                        <a:t>对上述功能采用可视化的形式，以图表对外呈现</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937505">
                <a:tc rowSpan="2">
                  <a:txBody>
                    <a:bodyPr/>
                    <a:lstStyle/>
                    <a:p>
                      <a:pPr algn="ctr" fontAlgn="t" latinLnBrk="0"/>
                      <a:r>
                        <a:rPr lang="zh-CN" altLang="en-US" sz="1600" b="1" i="0" dirty="0">
                          <a:solidFill>
                            <a:srgbClr val="000000"/>
                          </a:solidFill>
                          <a:effectLst/>
                        </a:rPr>
                        <a:t>数据处理</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rowSpan="2">
                  <a:txBody>
                    <a:bodyPr/>
                    <a:lstStyle/>
                    <a:p>
                      <a:pPr algn="ctr" fontAlgn="t" latinLnBrk="0"/>
                      <a:r>
                        <a:rPr lang="zh-CN" altLang="en-US" sz="1600" b="1" i="0" dirty="0">
                          <a:solidFill>
                            <a:srgbClr val="000000"/>
                          </a:solidFill>
                          <a:effectLst/>
                        </a:rPr>
                        <a:t>流量监控</a:t>
                      </a:r>
                      <a:endParaRPr lang="zh-CN" altLang="en-US" sz="1600" b="1" i="0" dirty="0">
                        <a:solidFill>
                          <a:srgbClr val="000000"/>
                        </a:solidFill>
                        <a:effectLst/>
                      </a:endParaRPr>
                    </a:p>
                    <a:p>
                      <a:pPr algn="ctr" fontAlgn="t" latinLnBrk="0"/>
                      <a:r>
                        <a:rPr lang="zh-CN" altLang="en-US" sz="1600" b="1" i="0" dirty="0">
                          <a:solidFill>
                            <a:srgbClr val="000000"/>
                          </a:solidFill>
                          <a:effectLst/>
                        </a:rPr>
                        <a:t>广告投放推荐</a:t>
                      </a:r>
                      <a:endParaRPr lang="zh-CN" altLang="en-US" sz="1600" b="1" i="0" dirty="0">
                        <a:solidFill>
                          <a:srgbClr val="000000"/>
                        </a:solidFill>
                        <a:effectLst/>
                      </a:endParaRPr>
                    </a:p>
                    <a:p>
                      <a:pPr algn="ctr" fontAlgn="t" latinLnBrk="0"/>
                      <a:endParaRPr lang="zh-CN" altLang="en-US" sz="1600" b="1"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t" latinLnBrk="0"/>
                      <a:r>
                        <a:rPr lang="zh-CN" altLang="en-US" sz="1600" b="0" i="0" dirty="0">
                          <a:solidFill>
                            <a:srgbClr val="000000"/>
                          </a:solidFill>
                          <a:effectLst/>
                        </a:rPr>
                        <a:t>监控流量是人为点击的还是脚本控制的</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a:txBody>
                    <a:bodyPr/>
                    <a:lstStyle/>
                    <a:p>
                      <a:pPr algn="ctr" fontAlgn="t" latinLnBrk="0"/>
                      <a:r>
                        <a:rPr lang="zh-CN" altLang="en-US" sz="1600" b="0" i="0" dirty="0">
                          <a:solidFill>
                            <a:srgbClr val="000000"/>
                          </a:solidFill>
                          <a:effectLst/>
                        </a:rPr>
                        <a:t>要求能够筛选正常流量或异常流量</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r>
              <a:tr h="768446">
                <a:tc vMerge="1">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vMerge="1">
                  <a:tcPr/>
                </a:tc>
                <a:tc>
                  <a:txBody>
                    <a:bodyPr/>
                    <a:lstStyle/>
                    <a:p>
                      <a:pPr algn="ctr" fontAlgn="t" latinLnBrk="0"/>
                      <a:r>
                        <a:rPr lang="zh-CN" altLang="en-US" sz="1600" b="0" i="0" dirty="0">
                          <a:solidFill>
                            <a:srgbClr val="000000"/>
                          </a:solidFill>
                          <a:effectLst/>
                        </a:rPr>
                        <a:t>按照点击率等因素进行投放推荐</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chemeClr val="bg1"/>
                    </a:solidFill>
                  </a:tcPr>
                </a:tc>
                <a:tc>
                  <a:txBody>
                    <a:bodyPr/>
                    <a:lstStyle/>
                    <a:p>
                      <a:pPr algn="ctr" fontAlgn="t" latinLnBrk="0"/>
                      <a:r>
                        <a:rPr lang="zh-CN" altLang="en-US" sz="1600" b="0" i="0" dirty="0">
                          <a:solidFill>
                            <a:srgbClr val="000000"/>
                          </a:solidFill>
                          <a:effectLst/>
                        </a:rPr>
                        <a:t>构建相关模型，对广告投放进行推荐</a:t>
                      </a:r>
                      <a:endParaRPr 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1837968" y="0"/>
            <a:ext cx="8516064"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2524125" y="285750"/>
            <a:ext cx="7143750" cy="6286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1667435" y="0"/>
            <a:ext cx="8857129"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1982107" y="0"/>
            <a:ext cx="8227786"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1581150" y="47625"/>
            <a:ext cx="9029700" cy="6762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文本框 29"/>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6947991" y="2961840"/>
            <a:ext cx="3161242"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其他</a:t>
            </a: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31"/>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6947991" y="3910893"/>
            <a:ext cx="5065277" cy="52197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Other</a:t>
            </a:r>
            <a:endPar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4.1 </a:t>
            </a:r>
            <a:r>
              <a:rPr lang="zh-CN" altLang="en-US" dirty="0"/>
              <a:t>项目分工</a:t>
            </a:r>
            <a:endParaRPr lang="zh-CN" altLang="en-US" dirty="0"/>
          </a:p>
        </p:txBody>
      </p:sp>
      <p:sp>
        <p:nvSpPr>
          <p:cNvPr id="5" name="文本框 4"/>
          <p:cNvSpPr txBox="1"/>
          <p:nvPr/>
        </p:nvSpPr>
        <p:spPr>
          <a:xfrm>
            <a:off x="603315" y="1228397"/>
            <a:ext cx="9624767" cy="2963545"/>
          </a:xfrm>
          <a:prstGeom prst="rect">
            <a:avLst/>
          </a:prstGeom>
          <a:noFill/>
        </p:spPr>
        <p:txBody>
          <a:bodyPr wrap="square" rtlCol="0">
            <a:spAutoFit/>
          </a:bodyPr>
          <a:lstStyle/>
          <a:p>
            <a:pPr marL="342900" indent="-342900" algn="just">
              <a:lnSpc>
                <a:spcPts val="3200"/>
              </a:lnSpc>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XXX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：负责</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和</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的开发，从各个数据源中采集数据；针对广告监测和推荐系统的需求，设计和实现相关的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任务；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ts val="3200"/>
              </a:lnSpc>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XXX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：负责搭建和配置</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，从各个数据源中采集数据，将</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采集到的数据写入</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主题；进行异常检测的算法设计和实现；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ts val="3200"/>
              </a:lnSpc>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XXX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：从各个数据源中采集数据；协助</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的表结构设计，以支持数据存储和查询；针对提取的数据进行数据清洗和数据预处理；</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ts val="3200"/>
              </a:lnSpc>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XXX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：协助进行数据读取和清洗，系统整合</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标题 2"/>
          <p:cNvSpPr>
            <a:spLocks noGrp="1"/>
          </p:cNvSpPr>
          <p:nvPr>
            <p:ph type="title"/>
          </p:nvPr>
        </p:nvSpPr>
        <p:spPr/>
        <p:txBody>
          <a:bodyPr/>
          <a:lstStyle/>
          <a:p>
            <a:r>
              <a:rPr lang="en-US" altLang="zh-CN" dirty="0"/>
              <a:t>4.2 </a:t>
            </a:r>
            <a:r>
              <a:rPr lang="zh-CN" altLang="en-US" dirty="0"/>
              <a:t>项目总结</a:t>
            </a:r>
            <a:endParaRPr lang="zh-CN" altLang="en-US" dirty="0"/>
          </a:p>
        </p:txBody>
      </p:sp>
      <p:sp>
        <p:nvSpPr>
          <p:cNvPr id="4" name="文本占位符 3"/>
          <p:cNvSpPr>
            <a:spLocks noGrp="1"/>
          </p:cNvSpPr>
          <p:nvPr>
            <p:ph type="body" sz="quarter" idx="10"/>
          </p:nvPr>
        </p:nvSpPr>
        <p:spPr/>
        <p:txBody>
          <a:bodyPr/>
          <a:lstStyle/>
          <a:p>
            <a:endParaRPr lang="zh-CN" altLang="en-US"/>
          </a:p>
        </p:txBody>
      </p:sp>
      <p:sp>
        <p:nvSpPr>
          <p:cNvPr id="5" name="文本框 4"/>
          <p:cNvSpPr txBox="1"/>
          <p:nvPr/>
        </p:nvSpPr>
        <p:spPr>
          <a:xfrm>
            <a:off x="359923" y="1887166"/>
            <a:ext cx="8200417" cy="2365006"/>
          </a:xfrm>
          <a:prstGeom prst="rect">
            <a:avLst/>
          </a:prstGeom>
          <a:noFill/>
        </p:spPr>
        <p:txBody>
          <a:bodyPr wrap="square" rtlCol="0">
            <a:spAutoFit/>
          </a:bodyPr>
          <a:lstStyle/>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）使用</a:t>
            </a: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等大数据平台进行数据的存储和分析</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）对于商品信息和实时广告信息的提取</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）对于所有采集数据的预处理和清洗</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）对于实时点击数据的无监督学习和流量过滤</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）对于已知数据的推荐算法</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5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6</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）采用可视化软件进行系统搭建</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1"/>
          <a:stretch>
            <a:fillRect/>
          </a:stretch>
        </p:blipFill>
        <p:spPr>
          <a:xfrm>
            <a:off x="0" y="0"/>
            <a:ext cx="12192000" cy="6858000"/>
          </a:xfrm>
          <a:prstGeom prst="rect">
            <a:avLst/>
          </a:prstGeom>
        </p:spPr>
      </p:pic>
      <p:grpSp>
        <p:nvGrpSpPr>
          <p:cNvPr id="5" name="组合 4"/>
          <p:cNvGrpSpPr/>
          <p:nvPr/>
        </p:nvGrpSpPr>
        <p:grpSpPr>
          <a:xfrm>
            <a:off x="5583428" y="1571543"/>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5579742" y="870097"/>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4467381" y="802424"/>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矩形 62"/>
          <p:cNvSpPr/>
          <p:nvPr/>
        </p:nvSpPr>
        <p:spPr>
          <a:xfrm>
            <a:off x="5763361" y="487001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1454149" y="2788478"/>
            <a:ext cx="9347200"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40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1.3 </a:t>
            </a:r>
            <a:r>
              <a:rPr lang="zh-CN" altLang="en-US" dirty="0">
                <a:sym typeface="Arial" panose="020B0604020202020204" pitchFamily="34" charset="0"/>
              </a:rPr>
              <a:t>需求分析</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Rectangle 2"/>
          <p:cNvSpPr>
            <a:spLocks noChangeArrowheads="1"/>
          </p:cNvSpPr>
          <p:nvPr/>
        </p:nvSpPr>
        <p:spPr bwMode="auto">
          <a:xfrm>
            <a:off x="2289339"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表格 6"/>
          <p:cNvGraphicFramePr>
            <a:graphicFrameLocks noGrp="1"/>
          </p:cNvGraphicFramePr>
          <p:nvPr/>
        </p:nvGraphicFramePr>
        <p:xfrm>
          <a:off x="1545997" y="1178402"/>
          <a:ext cx="7802938" cy="4586633"/>
        </p:xfrm>
        <a:graphic>
          <a:graphicData uri="http://schemas.openxmlformats.org/drawingml/2006/table">
            <a:tbl>
              <a:tblPr/>
              <a:tblGrid>
                <a:gridCol w="1300490"/>
                <a:gridCol w="1300490"/>
                <a:gridCol w="2600979"/>
                <a:gridCol w="2600979"/>
              </a:tblGrid>
              <a:tr h="261273">
                <a:tc gridSpan="2">
                  <a:txBody>
                    <a:bodyPr/>
                    <a:lstStyle/>
                    <a:p>
                      <a:pPr algn="ctr" fontAlgn="ctr" latinLnBrk="0"/>
                      <a:r>
                        <a:rPr lang="zh-CN" altLang="en-US" sz="1600" b="1" i="0">
                          <a:solidFill>
                            <a:srgbClr val="000000"/>
                          </a:solidFill>
                          <a:effectLst/>
                        </a:rPr>
                        <a:t>功能概述</a:t>
                      </a:r>
                      <a:endParaRPr lang="zh-CN" altLang="en-US" sz="1600" b="1" i="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hMerge="1">
                  <a:tcPr/>
                </a:tc>
                <a:tc>
                  <a:txBody>
                    <a:bodyPr/>
                    <a:lstStyle/>
                    <a:p>
                      <a:pPr algn="ctr" fontAlgn="ctr" latinLnBrk="0"/>
                      <a:r>
                        <a:rPr lang="zh-CN" altLang="en-US" sz="1600" b="1" i="0">
                          <a:solidFill>
                            <a:srgbClr val="000000"/>
                          </a:solidFill>
                          <a:effectLst/>
                        </a:rPr>
                        <a:t>功能说明</a:t>
                      </a:r>
                      <a:endParaRPr lang="zh-CN" altLang="en-US" sz="1600" b="1"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600" b="1" i="0">
                          <a:solidFill>
                            <a:srgbClr val="000000"/>
                          </a:solidFill>
                          <a:effectLst/>
                        </a:rPr>
                        <a:t>具体要求</a:t>
                      </a:r>
                      <a:endParaRPr lang="zh-CN" altLang="en-US" sz="1600" b="1"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1613737">
                <a:tc gridSpan="2">
                  <a:txBody>
                    <a:bodyPr/>
                    <a:lstStyle/>
                    <a:p>
                      <a:pPr algn="ctr" fontAlgn="t" latinLnBrk="0"/>
                      <a:r>
                        <a:rPr lang="zh-CN" altLang="en-US" sz="1600" b="1" i="0" dirty="0">
                          <a:solidFill>
                            <a:srgbClr val="000000"/>
                          </a:solidFill>
                          <a:effectLst/>
                        </a:rPr>
                        <a:t>广告投放统计</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hMerge="1">
                  <a:tcPr/>
                </a:tc>
                <a:tc>
                  <a:txBody>
                    <a:bodyPr/>
                    <a:lstStyle/>
                    <a:p>
                      <a:pPr algn="ctr" fontAlgn="t" latinLnBrk="0"/>
                      <a:r>
                        <a:rPr lang="zh-CN" altLang="en-US" sz="1600" b="0" i="0" dirty="0">
                          <a:solidFill>
                            <a:srgbClr val="000000"/>
                          </a:solidFill>
                          <a:effectLst/>
                        </a:rPr>
                        <a:t>各省市的点击次数和曝光次数统计</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a:txBody>
                    <a:bodyPr/>
                    <a:lstStyle/>
                    <a:p>
                      <a:pPr algn="ctr" fontAlgn="t" latinLnBrk="0"/>
                      <a:r>
                        <a:rPr lang="zh-CN" altLang="en-US" sz="1600" b="0" i="0">
                          <a:solidFill>
                            <a:srgbClr val="000000"/>
                          </a:solidFill>
                          <a:effectLst/>
                        </a:rPr>
                        <a:t>能够根据广告名称、日期、指标类型对结果进行筛选； 能够从省份下钻到城市</a:t>
                      </a:r>
                      <a:endParaRPr lang="zh-CN" altLang="en-US" sz="1600" b="0" i="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r>
              <a:tr h="937505">
                <a:tc gridSpan="2">
                  <a:txBody>
                    <a:bodyPr/>
                    <a:lstStyle/>
                    <a:p>
                      <a:pPr algn="ctr" fontAlgn="t" latinLnBrk="0"/>
                      <a:r>
                        <a:rPr lang="zh-CN" altLang="en-US" sz="1600" b="1" i="0" dirty="0">
                          <a:solidFill>
                            <a:srgbClr val="000000"/>
                          </a:solidFill>
                          <a:effectLst/>
                        </a:rPr>
                        <a:t>广告监控呈现</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hMerge="1">
                  <a:tcPr/>
                </a:tc>
                <a:tc>
                  <a:txBody>
                    <a:bodyPr/>
                    <a:lstStyle/>
                    <a:p>
                      <a:pPr algn="ctr" fontAlgn="t" latinLnBrk="0"/>
                      <a:r>
                        <a:rPr lang="zh-CN" altLang="en-US" sz="1600" b="0" i="0" dirty="0">
                          <a:solidFill>
                            <a:srgbClr val="000000"/>
                          </a:solidFill>
                          <a:effectLst/>
                        </a:rPr>
                        <a:t>可视化投放结果</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t" latinLnBrk="0"/>
                      <a:r>
                        <a:rPr lang="zh-CN" altLang="en-US" sz="1600" b="0" i="0" dirty="0">
                          <a:solidFill>
                            <a:srgbClr val="000000"/>
                          </a:solidFill>
                          <a:effectLst/>
                        </a:rPr>
                        <a:t>对上述功能采用可视化的形式，以图表对外呈现</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937505">
                <a:tc rowSpan="2">
                  <a:txBody>
                    <a:bodyPr/>
                    <a:lstStyle/>
                    <a:p>
                      <a:pPr algn="ctr" fontAlgn="t" latinLnBrk="0"/>
                      <a:r>
                        <a:rPr lang="zh-CN" altLang="en-US" sz="1600" b="1" i="0" dirty="0">
                          <a:solidFill>
                            <a:srgbClr val="000000"/>
                          </a:solidFill>
                          <a:effectLst/>
                        </a:rPr>
                        <a:t>数据处理</a:t>
                      </a:r>
                      <a:endParaRPr lang="zh-CN" altLang="en-US" sz="1600" b="1" i="0" dirty="0">
                        <a:solidFill>
                          <a:srgbClr val="000000"/>
                        </a:solidFill>
                        <a:effectLst/>
                      </a:endParaRPr>
                    </a:p>
                  </a:txBody>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rowSpan="2">
                  <a:txBody>
                    <a:bodyPr/>
                    <a:lstStyle/>
                    <a:p>
                      <a:pPr algn="ctr" fontAlgn="t" latinLnBrk="0"/>
                      <a:r>
                        <a:rPr lang="zh-CN" altLang="en-US" sz="1600" b="1" i="0" dirty="0">
                          <a:solidFill>
                            <a:srgbClr val="000000"/>
                          </a:solidFill>
                          <a:effectLst/>
                        </a:rPr>
                        <a:t>流量监控</a:t>
                      </a:r>
                      <a:endParaRPr lang="zh-CN" altLang="en-US" sz="1600" b="1" i="0" dirty="0">
                        <a:solidFill>
                          <a:srgbClr val="000000"/>
                        </a:solidFill>
                        <a:effectLst/>
                      </a:endParaRPr>
                    </a:p>
                    <a:p>
                      <a:pPr algn="ctr" fontAlgn="t" latinLnBrk="0"/>
                      <a:r>
                        <a:rPr lang="zh-CN" altLang="en-US" sz="1600" b="1" i="0" dirty="0">
                          <a:solidFill>
                            <a:srgbClr val="000000"/>
                          </a:solidFill>
                          <a:effectLst/>
                        </a:rPr>
                        <a:t>广告投放推荐</a:t>
                      </a:r>
                      <a:endParaRPr lang="zh-CN" altLang="en-US" sz="1600" b="1" i="0" dirty="0">
                        <a:solidFill>
                          <a:srgbClr val="000000"/>
                        </a:solidFill>
                        <a:effectLst/>
                      </a:endParaRPr>
                    </a:p>
                    <a:p>
                      <a:pPr algn="ctr" fontAlgn="t" latinLnBrk="0"/>
                      <a:endParaRPr lang="zh-CN" altLang="en-US" sz="1600" b="1"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t" latinLnBrk="0"/>
                      <a:r>
                        <a:rPr lang="zh-CN" altLang="en-US" sz="1600" b="0" i="0" dirty="0">
                          <a:solidFill>
                            <a:srgbClr val="000000"/>
                          </a:solidFill>
                          <a:effectLst/>
                        </a:rPr>
                        <a:t>监控流量是人为点击的还是脚本控制的</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a:txBody>
                    <a:bodyPr/>
                    <a:lstStyle/>
                    <a:p>
                      <a:pPr algn="ctr" fontAlgn="t" latinLnBrk="0"/>
                      <a:r>
                        <a:rPr lang="zh-CN" altLang="en-US" sz="1600" b="0" i="0" dirty="0">
                          <a:solidFill>
                            <a:srgbClr val="000000"/>
                          </a:solidFill>
                          <a:effectLst/>
                        </a:rPr>
                        <a:t>要求能够筛选正常流量或异常流量</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r>
              <a:tr h="768446">
                <a:tc vMerge="1">
                  <a:tcPr marL="85600" marR="85600" marT="42800" marB="42800" anchor="ctr">
                    <a:lnL w="7620" cap="flat" cmpd="sng" algn="ctr">
                      <a:solidFill>
                        <a:srgbClr val="BFBFBF"/>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rgbClr val="F2F2F2"/>
                    </a:solidFill>
                  </a:tcPr>
                </a:tc>
                <a:tc vMerge="1">
                  <a:tcPr/>
                </a:tc>
                <a:tc>
                  <a:txBody>
                    <a:bodyPr/>
                    <a:lstStyle/>
                    <a:p>
                      <a:pPr algn="ctr" fontAlgn="t" latinLnBrk="0"/>
                      <a:r>
                        <a:rPr lang="zh-CN" altLang="en-US" sz="1600" b="0" i="0" dirty="0">
                          <a:solidFill>
                            <a:srgbClr val="000000"/>
                          </a:solidFill>
                          <a:effectLst/>
                        </a:rPr>
                        <a:t>按照点击率等因素进行投放推荐</a:t>
                      </a:r>
                      <a:endParaRPr lang="zh-CN" alt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chemeClr val="bg1"/>
                    </a:solidFill>
                  </a:tcPr>
                </a:tc>
                <a:tc>
                  <a:txBody>
                    <a:bodyPr/>
                    <a:lstStyle/>
                    <a:p>
                      <a:pPr algn="ctr" fontAlgn="t" latinLnBrk="0"/>
                      <a:r>
                        <a:rPr lang="zh-CN" altLang="en-US" sz="1600" b="0" i="0" dirty="0">
                          <a:solidFill>
                            <a:srgbClr val="000000"/>
                          </a:solidFill>
                          <a:effectLst/>
                        </a:rPr>
                        <a:t>构建相关模型，对广告投放进行推荐</a:t>
                      </a:r>
                      <a:endParaRPr lang="en-US" sz="1600" b="0" i="0" dirty="0">
                        <a:solidFill>
                          <a:srgbClr val="000000"/>
                        </a:solidFill>
                        <a:effectLst/>
                      </a:endParaRPr>
                    </a:p>
                  </a:txBody>
                  <a:tcPr marL="85600" marR="85600" marT="42800" marB="42800" anchor="ctr">
                    <a:lnL w="7620" cap="flat" cmpd="sng" algn="ctr">
                      <a:solidFill>
                        <a:srgbClr val="DEE0E3"/>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solidFill>
                      <a:schemeClr val="bg1"/>
                    </a:solidFill>
                  </a:tcPr>
                </a:tc>
              </a:tr>
            </a:tbl>
          </a:graphicData>
        </a:graphic>
      </p:graphicFrame>
      <p:sp>
        <p:nvSpPr>
          <p:cNvPr id="9" name="Rectangle 2"/>
          <p:cNvSpPr>
            <a:spLocks noChangeArrowheads="1"/>
          </p:cNvSpPr>
          <p:nvPr/>
        </p:nvSpPr>
        <p:spPr bwMode="auto">
          <a:xfrm>
            <a:off x="49720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文本框 29"/>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6947991" y="2961840"/>
            <a:ext cx="316124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系统架构</a:t>
            </a: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矩形 31"/>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6947991" y="3910893"/>
            <a:ext cx="5065277"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Architecture</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sym typeface="Arial" panose="020B0604020202020204" pitchFamily="34" charset="0"/>
              </a:rPr>
              <a:t>2.1 </a:t>
            </a:r>
            <a:r>
              <a:rPr lang="zh-CN" altLang="en-US" dirty="0">
                <a:sym typeface="Arial" panose="020B0604020202020204" pitchFamily="34" charset="0"/>
              </a:rPr>
              <a:t>架构设计</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443230" y="944880"/>
            <a:ext cx="10920730" cy="5347970"/>
          </a:xfrm>
        </p:spPr>
        <p:txBody>
          <a:bodyPr/>
          <a:lstStyle/>
          <a:p>
            <a:pPr fontAlgn="auto">
              <a:lnSpc>
                <a:spcPct val="140000"/>
              </a:lnSpc>
            </a:pPr>
            <a:r>
              <a:rPr lang="zh-CN" altLang="en-US" dirty="0">
                <a:sym typeface="Arial" panose="020B0604020202020204" pitchFamily="34" charset="0"/>
              </a:rPr>
              <a:t>Hive 作为数据仓库采用维度模型存储数据，使数据更加适合分析统计，为 BI 系统、用户画像系统等提供数据支持</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数据来源有两个 —— 外部媒体上报的广告曝光点击数据流、内部广告管理平台的数据库</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广告曝光点击数据流：Nginx 服务器接收数据请求将数据落盘到日志文件。</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使用 Flume 采集日志文件并将数据暂时写入 Kafka 进行缓冲，后边再由 Flume 消费 Kafka 并将数据写入 HDFS。</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广告管理平台数据库：使用专门的数据库同步工具 DataX 进行批量同步，直接由数据库写入 HDFS</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分析引擎：为了保证报表较低的查询延迟，使用 Clickhouse 作为分析引擎</a:t>
            </a:r>
            <a:endParaRPr lang="zh-CN" altLang="en-US" dirty="0">
              <a:sym typeface="Arial" panose="020B0604020202020204" pitchFamily="34" charset="0"/>
            </a:endParaRPr>
          </a:p>
          <a:p>
            <a:pPr fontAlgn="auto">
              <a:lnSpc>
                <a:spcPct val="140000"/>
              </a:lnSpc>
            </a:pPr>
            <a:r>
              <a:rPr lang="zh-CN" altLang="en-US" dirty="0">
                <a:sym typeface="Arial" panose="020B0604020202020204" pitchFamily="34" charset="0"/>
              </a:rPr>
              <a:t>BI 工具：使用 FineBI 制作报表</a:t>
            </a:r>
            <a:endParaRPr lang="zh-CN" altLang="en-US" dirty="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2.2 </a:t>
            </a:r>
            <a:r>
              <a:rPr lang="zh-CN" altLang="en-US" dirty="0">
                <a:sym typeface="Arial" panose="020B0604020202020204" pitchFamily="34" charset="0"/>
              </a:rPr>
              <a:t>大数据平台</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custDataLst>
              <p:tags r:id="rId1"/>
            </p:custDataLst>
          </p:nvPr>
        </p:nvSpPr>
        <p:spPr>
          <a:xfrm>
            <a:off x="443230" y="1113790"/>
            <a:ext cx="6116320" cy="643890"/>
          </a:xfrm>
          <a:prstGeom prst="rect">
            <a:avLst/>
          </a:prstGeom>
          <a:noFill/>
        </p:spPr>
        <p:txBody>
          <a:bodyPr wrap="square" rtlCol="0">
            <a:noAutofit/>
            <a:scene3d>
              <a:camera prst="orthographicFront"/>
              <a:lightRig rig="threePt" dir="t"/>
            </a:scene3d>
          </a:bodyPr>
          <a:lstStyle/>
          <a:p>
            <a:pPr algn="l">
              <a:lnSpc>
                <a:spcPct val="120000"/>
              </a:lnSpc>
            </a:pPr>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：是一个开源的分布式计算平台，设计用于存储和处理大规模数据集。</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443230" y="2132965"/>
            <a:ext cx="6269990" cy="1743710"/>
          </a:xfrm>
          <a:prstGeom prst="rect">
            <a:avLst/>
          </a:prstGeom>
          <a:noFill/>
        </p:spPr>
        <p:txBody>
          <a:bodyPr wrap="square" rtlCol="0">
            <a:noAutofit/>
          </a:bodyPr>
          <a:lstStyle/>
          <a:p>
            <a:pPr algn="l">
              <a:lnSpc>
                <a:spcPct val="120000"/>
              </a:lnSpc>
              <a:buClrTx/>
              <a:buSzTx/>
              <a:buFontTx/>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本项目主要利用Hadoop来进行分布式存储，通过创建若干个虚拟机，搭建一个Hadoop集群。利用Hadoop HDFS将数据加载到分布式文件系统中，对数据进行分布式存储以及用于后续的处理。</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descr="hadoop"/>
          <p:cNvPicPr>
            <a:picLocks noChangeAspect="1"/>
          </p:cNvPicPr>
          <p:nvPr/>
        </p:nvPicPr>
        <p:blipFill>
          <a:blip r:embed="rId2"/>
          <a:stretch>
            <a:fillRect/>
          </a:stretch>
        </p:blipFill>
        <p:spPr>
          <a:xfrm>
            <a:off x="7867015" y="947420"/>
            <a:ext cx="3479165" cy="2726055"/>
          </a:xfrm>
          <a:prstGeom prst="rect">
            <a:avLst/>
          </a:prstGeom>
        </p:spPr>
      </p:pic>
      <p:pic>
        <p:nvPicPr>
          <p:cNvPr id="6" name="图片 5" descr="mysql"/>
          <p:cNvPicPr>
            <a:picLocks noChangeAspect="1"/>
          </p:cNvPicPr>
          <p:nvPr>
            <p:custDataLst>
              <p:tags r:id="rId3"/>
            </p:custDataLst>
          </p:nvPr>
        </p:nvPicPr>
        <p:blipFill>
          <a:blip r:embed="rId4"/>
          <a:stretch>
            <a:fillRect/>
          </a:stretch>
        </p:blipFill>
        <p:spPr>
          <a:xfrm>
            <a:off x="7957820" y="3918585"/>
            <a:ext cx="3163570" cy="2475865"/>
          </a:xfrm>
          <a:prstGeom prst="rect">
            <a:avLst/>
          </a:prstGeom>
        </p:spPr>
      </p:pic>
      <p:sp>
        <p:nvSpPr>
          <p:cNvPr id="7" name="文本框 6"/>
          <p:cNvSpPr txBox="1"/>
          <p:nvPr>
            <p:custDataLst>
              <p:tags r:id="rId5"/>
            </p:custDataLst>
          </p:nvPr>
        </p:nvSpPr>
        <p:spPr>
          <a:xfrm>
            <a:off x="443230" y="4546600"/>
            <a:ext cx="5899150" cy="372110"/>
          </a:xfrm>
          <a:prstGeom prst="rect">
            <a:avLst/>
          </a:prstGeom>
          <a:noFill/>
        </p:spPr>
        <p:txBody>
          <a:bodyPr wrap="square" rtlCol="0">
            <a:noAutofit/>
            <a:scene3d>
              <a:camera prst="orthographicFront"/>
              <a:lightRig rig="threePt" dir="t"/>
            </a:scene3d>
          </a:bodyPr>
          <a:lstStyle/>
          <a:p>
            <a:pPr algn="l"/>
            <a:r>
              <a:rPr lang="en-US" altLang="zh-CN"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MySql</a:t>
            </a:r>
            <a:r>
              <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rPr>
              <a:t>：是一个流行的开源关系型数据库管理系统。</a:t>
            </a:r>
            <a:endParaRPr lang="zh-CN" altLang="en-US" sz="2000" dirty="0">
              <a:ln w="10160">
                <a:solidFill>
                  <a:schemeClr val="accent5"/>
                </a:solidFill>
                <a:prstDash val="solid"/>
              </a:ln>
              <a:solidFill>
                <a:srgbClr val="0070C0"/>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custDataLst>
              <p:tags r:id="rId6"/>
            </p:custDataLst>
          </p:nvPr>
        </p:nvSpPr>
        <p:spPr>
          <a:xfrm>
            <a:off x="443230" y="5148580"/>
            <a:ext cx="6105525" cy="875030"/>
          </a:xfrm>
          <a:prstGeom prst="rect">
            <a:avLst/>
          </a:prstGeom>
          <a:noFill/>
        </p:spPr>
        <p:txBody>
          <a:bodyPr wrap="square" rtlCol="0">
            <a:noAutofit/>
          </a:bodyPr>
          <a:lstStyle/>
          <a:p>
            <a:pPr indent="0" algn="l">
              <a:lnSpc>
                <a:spcPct val="120000"/>
              </a:lnSpc>
              <a:buClrTx/>
              <a:buSzTx/>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本项目利用Mysql创建广告管理平台的数据库，并使用DataX进行数据从MySql到Hive的迁移与同步。</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COMMONDATA" val="eyJoZGlkIjoiMGVlMDBlY2U5OGRiY2RiZDkwMWUwYTBjMmYwMTUxZW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7594</Words>
  <Application>WPS 演示</Application>
  <PresentationFormat>宽屏</PresentationFormat>
  <Paragraphs>583</Paragraphs>
  <Slides>59</Slides>
  <Notes>39</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59</vt:i4>
      </vt:variant>
    </vt:vector>
  </HeadingPairs>
  <TitlesOfParts>
    <vt:vector size="76" baseType="lpstr">
      <vt:lpstr>Arial</vt:lpstr>
      <vt:lpstr>宋体</vt:lpstr>
      <vt:lpstr>Wingdings</vt:lpstr>
      <vt:lpstr>微软雅黑</vt:lpstr>
      <vt:lpstr>经典圆体简</vt:lpstr>
      <vt:lpstr>Arial</vt:lpstr>
      <vt:lpstr>Times New Roman</vt:lpstr>
      <vt:lpstr>Wingdings</vt:lpstr>
      <vt:lpstr>Arial Unicode MS</vt:lpstr>
      <vt:lpstr>等线</vt:lpstr>
      <vt:lpstr>system-ui</vt:lpstr>
      <vt:lpstr>Segoe Print</vt:lpstr>
      <vt:lpstr>-apple-system</vt:lpstr>
      <vt:lpstr>Cambria Math</vt:lpstr>
      <vt:lpstr>Calibri</vt:lpstr>
      <vt:lpstr>自定义设计方案</vt:lpstr>
      <vt:lpstr>1_自定义设计方案</vt:lpstr>
      <vt:lpstr>PowerPoint 演示文稿</vt:lpstr>
      <vt:lpstr>PowerPoint 演示文稿</vt:lpstr>
      <vt:lpstr>PowerPoint 演示文稿</vt:lpstr>
      <vt:lpstr>1.1 选题背景</vt:lpstr>
      <vt:lpstr>1.2 选题介绍</vt:lpstr>
      <vt:lpstr>1.3 需求分析</vt:lpstr>
      <vt:lpstr>PowerPoint 演示文稿</vt:lpstr>
      <vt:lpstr>2.1 架构设计</vt:lpstr>
      <vt:lpstr>2.2 大数据平台</vt:lpstr>
      <vt:lpstr>2.2 大数据平台</vt:lpstr>
      <vt:lpstr>2.2 大数据平台</vt:lpstr>
      <vt:lpstr>2.3 集群环境准备</vt:lpstr>
      <vt:lpstr>2.3 集群环境准备</vt:lpstr>
      <vt:lpstr>2.2 集群环境准备</vt:lpstr>
      <vt:lpstr>PowerPoint 演示文稿</vt:lpstr>
      <vt:lpstr>3.1 商品数据采集</vt:lpstr>
      <vt:lpstr>3.1 商品数据采集 </vt:lpstr>
      <vt:lpstr>3.1 商品数据采集</vt:lpstr>
      <vt:lpstr>3.1 商品数据展示</vt:lpstr>
      <vt:lpstr>3.1 商品数据展示</vt:lpstr>
      <vt:lpstr>3.1 商品数据展示</vt:lpstr>
      <vt:lpstr>3.1 商品数据展示</vt:lpstr>
      <vt:lpstr>3.2 实时数据采集 </vt:lpstr>
      <vt:lpstr>3.2 实时数据采集 </vt:lpstr>
      <vt:lpstr>3.2 实时数据采集 </vt:lpstr>
      <vt:lpstr>3.2 实时数据采集 </vt:lpstr>
      <vt:lpstr>PowerPoint 演示文稿</vt:lpstr>
      <vt:lpstr>3.2 实时数据展示 </vt:lpstr>
      <vt:lpstr>3.2 实时数据展示 </vt:lpstr>
      <vt:lpstr>3.3 计算架构</vt:lpstr>
      <vt:lpstr>3.3 计算架构</vt:lpstr>
      <vt:lpstr>3.3 计算架构</vt:lpstr>
      <vt:lpstr>Hadoop存储示例</vt:lpstr>
      <vt:lpstr>Hadoop存储示例</vt:lpstr>
      <vt:lpstr>数据示例(维度层)</vt:lpstr>
      <vt:lpstr>数据示例(明细层)</vt:lpstr>
      <vt:lpstr>数据示例(汇聚层)</vt:lpstr>
      <vt:lpstr>3.4 异常检测 </vt:lpstr>
      <vt:lpstr>数据降维</vt:lpstr>
      <vt:lpstr>数据分析 </vt:lpstr>
      <vt:lpstr>数据分析</vt:lpstr>
      <vt:lpstr>Canopy算法的并行化处理</vt:lpstr>
      <vt:lpstr>加权K_means的并行化</vt:lpstr>
      <vt:lpstr>数据划分</vt:lpstr>
      <vt:lpstr>计算提升结果</vt:lpstr>
      <vt:lpstr>3.5 推荐算法 </vt:lpstr>
      <vt:lpstr>3.5 推荐算法 </vt:lpstr>
      <vt:lpstr>3.5 推荐算法 </vt:lpstr>
      <vt:lpstr>3.5 可视化</vt:lpstr>
      <vt:lpstr>3.6 可视化</vt:lpstr>
      <vt:lpstr>PowerPoint 演示文稿</vt:lpstr>
      <vt:lpstr>PowerPoint 演示文稿</vt:lpstr>
      <vt:lpstr>PowerPoint 演示文稿</vt:lpstr>
      <vt:lpstr>PowerPoint 演示文稿</vt:lpstr>
      <vt:lpstr>PowerPoint 演示文稿</vt:lpstr>
      <vt:lpstr>PowerPoint 演示文稿</vt:lpstr>
      <vt:lpstr>4.1 项目分工</vt:lpstr>
      <vt:lpstr>4.2 项目总结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许峰源</dc:creator>
  <cp:lastModifiedBy>龙翔天驱</cp:lastModifiedBy>
  <cp:revision>404</cp:revision>
  <dcterms:created xsi:type="dcterms:W3CDTF">2018-12-09T14:29:00Z</dcterms:created>
  <dcterms:modified xsi:type="dcterms:W3CDTF">2024-01-06T07:59:32Z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0930B89F38CF44A5A84E7E730AB81AB4_12</vt:lpwstr>
  </property>
  <property fmtid="{D5CDD505-2E9C-101B-9397-08002B2CF9AE}" pid="12" name="KSOProductBuildVer">
    <vt:lpwstr>2052-12.1.0.16120</vt:lpwstr>
  </property>
</Properties>
</file>